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56" r:id="rId2"/>
    <p:sldId id="355" r:id="rId3"/>
    <p:sldId id="302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376" r:id="rId14"/>
    <p:sldId id="298" r:id="rId15"/>
  </p:sldIdLst>
  <p:sldSz cx="12192000" cy="6858000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Chalkduster" panose="03050602040202020205" pitchFamily="66" charset="77"/>
      <p:regular r:id="rId21"/>
    </p:embeddedFont>
    <p:embeddedFont>
      <p:font typeface="Ink Free" panose="03080402000500000000" pitchFamily="66" charset="0"/>
      <p:regular r:id="rId22"/>
    </p:embeddedFont>
    <p:embeddedFont>
      <p:font typeface="Verdana" panose="020B0604030504040204" pitchFamily="3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08" y="2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E5181-6CF5-45F7-A87A-E0E0B1FD7549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37F07-1250-4CCE-B198-1B2887014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7219-6BA5-47F5-B7F1-6B0D754E2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56012-95F5-425E-AD5B-78B7ACF1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0" y="3237828"/>
            <a:ext cx="1012874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56B6-995F-4046-9C61-053D0E27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64DE-480B-420F-9649-4F8E696E08E0}" type="datetime1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E065-1B81-411E-9A3E-A77A78A3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F6926-26F3-46DC-9948-0AFC9748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7E862F-A43D-4114-BCB5-88FBB072B5E3}"/>
              </a:ext>
            </a:extLst>
          </p:cNvPr>
          <p:cNvCxnSpPr/>
          <p:nvPr userDrawn="1"/>
        </p:nvCxnSpPr>
        <p:spPr>
          <a:xfrm>
            <a:off x="539260" y="3055777"/>
            <a:ext cx="10814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79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C82A-A252-4658-90F3-CD841E6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6BDDE-3FD4-4076-B384-750403C8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6770-ADA8-4EC3-8F93-CD06C87E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16D0-8311-4107-9726-6B805E7D05BA}" type="datetime1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A9407-A07E-4CD6-8B79-2C5C32D3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D9943-4565-4756-87D7-A459B5D6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5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161F6-0B3C-4567-ADE2-6CD20FC7B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F20CE-3E28-49C5-A941-80470819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65335-11AE-43FA-B4FF-7C5C91A9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57A-5C88-417A-A763-5AC779462A5F}" type="datetime1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B1C4-4B7A-48D9-8638-70DF828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D15E-A1E1-4C0C-A962-2AD1B80C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8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978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xfrm>
            <a:off x="535782" y="1562695"/>
            <a:ext cx="8786527" cy="4688086"/>
          </a:xfrm>
          <a:prstGeom prst="rect">
            <a:avLst/>
          </a:prstGeom>
        </p:spPr>
        <p:txBody>
          <a:bodyPr/>
          <a:lstStyle>
            <a:lvl1pPr marL="257166" indent="-257166">
              <a:defRPr>
                <a:solidFill>
                  <a:schemeClr val="tx1"/>
                </a:solidFill>
              </a:defRPr>
            </a:lvl1pPr>
            <a:lvl2pPr marL="514332" indent="-257166">
              <a:spcBef>
                <a:spcPts val="1125"/>
              </a:spcBef>
              <a:defRPr>
                <a:solidFill>
                  <a:schemeClr val="tx1"/>
                </a:solidFill>
              </a:defRPr>
            </a:lvl2pPr>
            <a:lvl3pPr marL="707206" indent="-257166">
              <a:spcBef>
                <a:spcPts val="562"/>
              </a:spcBef>
              <a:defRPr sz="2812">
                <a:solidFill>
                  <a:schemeClr val="tx1"/>
                </a:solidFill>
              </a:defRPr>
            </a:lvl3pPr>
            <a:lvl4pPr marL="900080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4pPr>
            <a:lvl5pPr marL="1092955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8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750D-385B-4340-80D6-9B052AFB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52EB-722E-4ED5-8E4A-83E134B1F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38D97-33FE-455F-99C1-5F94F8FE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BFD4-467E-4EDE-93EA-052F5B39A4E5}" type="datetime1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71F14-9B49-4770-95DB-8F666E2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E3BF3-5975-4AB7-B4BC-3D066499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0E7402-9AD9-47A7-9A7C-9E2D251980C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33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102D-7499-4BDC-8BA2-825474D9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50BCC-FEA6-4C8B-92DD-12ECC6BE1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6A10-0098-476E-99F2-6C7151D2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BE2-D5BE-47AC-ADC2-9CDFC1D0CF90}" type="datetime1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9B59-28A4-457E-A9FE-D43E630E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26F7-7826-4EEA-BCF7-F8DB1CCC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FB97FE-BFE6-42A0-A36F-BB63DB3E7E5E}"/>
              </a:ext>
            </a:extLst>
          </p:cNvPr>
          <p:cNvCxnSpPr/>
          <p:nvPr userDrawn="1"/>
        </p:nvCxnSpPr>
        <p:spPr>
          <a:xfrm>
            <a:off x="831850" y="4562475"/>
            <a:ext cx="1052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08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8A4-82FA-4F62-BD67-4673378F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0252-C68E-46D7-AAA5-ABB7CE5E3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52B70-F8CF-48C4-AE1C-C9CF7101D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002AF-9677-413A-B99A-8C8BE95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EDB1-CE74-4951-85A2-0B01C2128E28}" type="datetime1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D4DCA-3AF1-43DA-9E55-2BF67A61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AD69-C005-4694-9D91-F1A98096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05F67E-03A6-4630-A98D-6CACA3FBDDEF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7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34C9-6E2F-41F7-9D31-6E37FA5B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FBC22-43A4-440D-AAD7-465FAB57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EFE43-C4CC-4FF0-B176-0C879EF2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20B2B-FD99-4575-BC29-4A9B8A50B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A5329-47DA-4A08-8E7B-D898E11B7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08467-E7C4-4D3F-99C5-6D3AC3B2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EB92-A5C2-4807-A9DC-9EDE6CBFB241}" type="datetime1">
              <a:rPr lang="en-US" smtClean="0"/>
              <a:t>2/24/21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2D386-C960-49F4-8E0B-5A602B21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938FD-9718-4972-A4A8-237B1A21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9689-97C8-4C74-9DA9-41C0380C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9868A-EEF3-4A9B-8549-9BADCF28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5A0-C911-4F03-82FC-7E5926047D46}" type="datetime1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0DFD-410D-4C41-9994-4C58047D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0F3D0-5AE9-4747-A0A6-354F0667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10EEB6-6E3B-42EF-B771-796D5DACD6D4}"/>
              </a:ext>
            </a:extLst>
          </p:cNvPr>
          <p:cNvCxnSpPr/>
          <p:nvPr userDrawn="1"/>
        </p:nvCxnSpPr>
        <p:spPr>
          <a:xfrm>
            <a:off x="838200" y="1325563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9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7A444-7D99-4911-9642-3917FA60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EE0-7771-4CD5-9B2B-3550753A54A1}" type="datetime1">
              <a:rPr lang="en-US" smtClean="0"/>
              <a:t>2/24/21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82BF4-8CCE-40F5-87BF-30A8215B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81BF9-93A3-4F18-ADE7-E0E4F974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5BC0-2C78-4530-B512-097E3FFC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8D3CA-F128-4EAA-A043-41667828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EE186-B06D-4105-84EF-95DBBCFDA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86144-00CA-4143-8DA2-416236D7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18B3-0E87-4416-A9B8-D891968C2727}" type="datetime1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8B172-43F1-4139-BF32-2DEDF278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CB3DF-517A-4E87-8D32-82F85C39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4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2A09-5B90-4641-93CD-8F57AD55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350F3-B3CE-4CFF-8DA5-52A7B3D17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6664C-6D02-4CF4-9578-EE17046F1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9906-37E8-4C3E-9239-E2780C69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A42-A091-4468-A075-64A31BE59948}" type="datetime1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4D540-F8F7-41A2-9AF8-CA9DC367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D207D-A9AE-4993-85BC-0A490AE0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6F07A-0B22-4914-812A-DBA02B47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9C33-4FFB-4197-A3C1-E6E3EB58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0F7-CC95-4DF1-9224-82B2702A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97E8-DDEE-43F1-8D9B-F8A1E11DE488}" type="datetime1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61D0-ED27-4802-A5F0-EFD89884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668E-F846-4B39-92B8-B429C92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7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.oreilly.com/library/view/software-engineering-at/9781492082781/ch16.html#version_control_and_branch_manage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65BC5-92E6-4F5A-B981-1C5EE9758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sym typeface="Helvetica Neue" charset="0"/>
              </a:rPr>
              <a:t>CS 4350: Fundamentals of Software Engineering</a:t>
            </a:r>
            <a:br>
              <a:rPr lang="en-US" altLang="en-US" sz="3200" dirty="0">
                <a:sym typeface="Helvetica Neue" charset="0"/>
              </a:rPr>
            </a:br>
            <a:r>
              <a:rPr lang="en-US" altLang="en-US" sz="3200" dirty="0">
                <a:sym typeface="Helvetica Neue" charset="0"/>
              </a:rPr>
              <a:t>CS 5500: Foundations of Software Engineering</a:t>
            </a:r>
            <a:br>
              <a:rPr lang="en-US" altLang="en-US" sz="3200" dirty="0">
                <a:sym typeface="Helvetica Neue" charset="0"/>
              </a:rPr>
            </a:br>
            <a:br>
              <a:rPr lang="en-US" altLang="en-US" sz="3200" dirty="0">
                <a:sym typeface="Helvetica Neue" charset="0"/>
              </a:rPr>
            </a:br>
            <a:r>
              <a:rPr lang="en-US" altLang="en-US" sz="3200" dirty="0">
                <a:sym typeface="Helvetica Neue" charset="0"/>
              </a:rPr>
              <a:t>Lesson </a:t>
            </a:r>
            <a:r>
              <a:rPr lang="en-US" altLang="en-US" dirty="0">
                <a:sym typeface="Helvetica Neue" charset="0"/>
              </a:rPr>
              <a:t>7.2</a:t>
            </a:r>
            <a:r>
              <a:rPr lang="en-US" altLang="en-US" sz="3200" dirty="0">
                <a:sym typeface="Helvetica Neue" charset="0"/>
              </a:rPr>
              <a:t> Using </a:t>
            </a:r>
            <a:r>
              <a:rPr lang="en-US" altLang="en-US" sz="3200" dirty="0">
                <a:latin typeface="Courier" pitchFamily="2" charset="0"/>
                <a:sym typeface="Helvetica Neue" charset="0"/>
              </a:rPr>
              <a:t>git</a:t>
            </a:r>
            <a:r>
              <a:rPr lang="en-US" altLang="en-US" sz="3200" dirty="0">
                <a:sym typeface="Helvetica Neue" charset="0"/>
              </a:rPr>
              <a:t> in Teams</a:t>
            </a:r>
            <a:endParaRPr lang="en-US" sz="32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B356C44-32EB-4AC4-94B7-A86895491E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Jon Bell, John </a:t>
            </a:r>
            <a:r>
              <a:rPr lang="en-US" dirty="0" err="1"/>
              <a:t>Boyland</a:t>
            </a:r>
            <a:r>
              <a:rPr lang="en-US" dirty="0"/>
              <a:t>, Mitch Wand</a:t>
            </a:r>
          </a:p>
          <a:p>
            <a:pPr>
              <a:lnSpc>
                <a:spcPct val="100000"/>
              </a:lnSpc>
            </a:pPr>
            <a:r>
              <a:rPr lang="en-US" dirty="0"/>
              <a:t>Khoury College of Computer Sciences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C5E2E-7170-455B-A37A-DBAC705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220B8F-69AA-4637-BB1D-F777887FC123}"/>
              </a:ext>
            </a:extLst>
          </p:cNvPr>
          <p:cNvSpPr/>
          <p:nvPr/>
        </p:nvSpPr>
        <p:spPr>
          <a:xfrm>
            <a:off x="705730" y="58696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5962"/>
                </a:solidFill>
              </a:rPr>
              <a:t>© 2021 Jonathan Bell, John </a:t>
            </a:r>
            <a:r>
              <a:rPr lang="en-US" dirty="0" err="1">
                <a:solidFill>
                  <a:srgbClr val="5C5962"/>
                </a:solidFill>
              </a:rPr>
              <a:t>Boyland</a:t>
            </a:r>
            <a:r>
              <a:rPr lang="en-US" dirty="0">
                <a:solidFill>
                  <a:srgbClr val="5C5962"/>
                </a:solidFill>
              </a:rPr>
              <a:t> and Mitch Wand. Released under the </a:t>
            </a:r>
            <a:r>
              <a:rPr lang="en-US" dirty="0">
                <a:solidFill>
                  <a:srgbClr val="D41B2C"/>
                </a:solidFill>
                <a:hlinkClick r:id="rId2"/>
              </a:rPr>
              <a:t>CC BY-SA</a:t>
            </a:r>
            <a:r>
              <a:rPr lang="en-US" dirty="0">
                <a:solidFill>
                  <a:srgbClr val="5C5962"/>
                </a:solidFill>
              </a:rPr>
              <a:t> 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D20B-9D5F-7B4E-9003-1C080F3B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a Pull Request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E4115-FE87-F94A-BDB1-3998EA6AE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owner(s) can</a:t>
            </a:r>
          </a:p>
          <a:p>
            <a:pPr lvl="1"/>
            <a:r>
              <a:rPr lang="en-US" dirty="0"/>
              <a:t>Examine all the changes;</a:t>
            </a:r>
          </a:p>
          <a:p>
            <a:pPr lvl="1"/>
            <a:r>
              <a:rPr lang="en-US" dirty="0"/>
              <a:t>Send comments back to the requester;</a:t>
            </a:r>
          </a:p>
          <a:p>
            <a:pPr lvl="1"/>
            <a:r>
              <a:rPr lang="en-US" dirty="0"/>
              <a:t>Request changes in the fork before approving;</a:t>
            </a:r>
          </a:p>
          <a:p>
            <a:pPr lvl="1"/>
            <a:r>
              <a:rPr lang="en-US" dirty="0"/>
              <a:t>Approve the request;</a:t>
            </a:r>
          </a:p>
          <a:p>
            <a:pPr lvl="2"/>
            <a:r>
              <a:rPr lang="en-US" dirty="0"/>
              <a:t>(Approval has no effect (yet) on the repo)</a:t>
            </a:r>
          </a:p>
          <a:p>
            <a:pPr lvl="1"/>
            <a:r>
              <a:rPr lang="en-US" dirty="0"/>
              <a:t>Close the request;</a:t>
            </a:r>
          </a:p>
          <a:p>
            <a:pPr lvl="2"/>
            <a:r>
              <a:rPr lang="en-US" dirty="0"/>
              <a:t>(effectively refusing the request).</a:t>
            </a:r>
          </a:p>
          <a:p>
            <a:r>
              <a:rPr lang="en-US" dirty="0"/>
              <a:t>Or the pull request can be ignored</a:t>
            </a:r>
          </a:p>
          <a:p>
            <a:pPr lvl="1"/>
            <a:r>
              <a:rPr lang="en-US" dirty="0"/>
              <a:t>(not always the polite option).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2F65D-0034-A041-897F-1A517F71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4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AB59-CE40-BF46-9423-ED5E399A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Accept Pull Request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2745C4-0C6A-0C49-917E-27A7543B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11</a:t>
            </a:fld>
            <a:endParaRPr lang="en-US"/>
          </a:p>
        </p:txBody>
      </p:sp>
      <p:grpSp>
        <p:nvGrpSpPr>
          <p:cNvPr id="52" name="Group 51" descr="merged node connects to both main and branch">
            <a:extLst>
              <a:ext uri="{FF2B5EF4-FFF2-40B4-BE49-F238E27FC236}">
                <a16:creationId xmlns:a16="http://schemas.microsoft.com/office/drawing/2014/main" id="{2FC2A229-4863-184C-B9EA-B6CC4DA63FB6}"/>
              </a:ext>
            </a:extLst>
          </p:cNvPr>
          <p:cNvGrpSpPr/>
          <p:nvPr/>
        </p:nvGrpSpPr>
        <p:grpSpPr>
          <a:xfrm>
            <a:off x="1389297" y="1956041"/>
            <a:ext cx="732813" cy="2582544"/>
            <a:chOff x="8144058" y="2668930"/>
            <a:chExt cx="732813" cy="2582544"/>
          </a:xfrm>
        </p:grpSpPr>
        <p:grpSp>
          <p:nvGrpSpPr>
            <p:cNvPr id="31" name="Group 30" descr="change in main">
              <a:extLst>
                <a:ext uri="{FF2B5EF4-FFF2-40B4-BE49-F238E27FC236}">
                  <a16:creationId xmlns:a16="http://schemas.microsoft.com/office/drawing/2014/main" id="{2984F80C-E76D-0C47-94A6-5BC595108AB5}"/>
                </a:ext>
              </a:extLst>
            </p:cNvPr>
            <p:cNvGrpSpPr/>
            <p:nvPr/>
          </p:nvGrpSpPr>
          <p:grpSpPr>
            <a:xfrm>
              <a:off x="8148237" y="3399713"/>
              <a:ext cx="274320" cy="457202"/>
              <a:chOff x="7995837" y="3247313"/>
              <a:chExt cx="274320" cy="457202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2FBC3B15-30B0-5542-9457-21DC370E3C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995837" y="3430929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7F08F0A0-454F-9A47-B93D-4BB98E317D21}"/>
                  </a:ext>
                </a:extLst>
              </p:cNvPr>
              <p:cNvCxnSpPr/>
              <p:nvPr/>
            </p:nvCxnSpPr>
            <p:spPr>
              <a:xfrm>
                <a:off x="8137479" y="3247313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Oval 33" descr="original version">
              <a:extLst>
                <a:ext uri="{FF2B5EF4-FFF2-40B4-BE49-F238E27FC236}">
                  <a16:creationId xmlns:a16="http://schemas.microsoft.com/office/drawing/2014/main" id="{DB182BD7-FE19-2543-9346-401C739893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2719" y="2668930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 descr="change in branch">
              <a:extLst>
                <a:ext uri="{FF2B5EF4-FFF2-40B4-BE49-F238E27FC236}">
                  <a16:creationId xmlns:a16="http://schemas.microsoft.com/office/drawing/2014/main" id="{2B8E7A61-F6F0-C44C-95F1-0BDA100F2AE1}"/>
                </a:ext>
              </a:extLst>
            </p:cNvPr>
            <p:cNvGrpSpPr/>
            <p:nvPr/>
          </p:nvGrpSpPr>
          <p:grpSpPr>
            <a:xfrm>
              <a:off x="8597631" y="3851802"/>
              <a:ext cx="274320" cy="464210"/>
              <a:chOff x="8445231" y="3699402"/>
              <a:chExt cx="274320" cy="464210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3D700E0-A18C-6B40-BDF0-30A9ED634E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45231" y="3890026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B4FB8BE4-CB23-5142-BA36-CEA9EFF400B4}"/>
                  </a:ext>
                </a:extLst>
              </p:cNvPr>
              <p:cNvCxnSpPr>
                <a:cxnSpLocks/>
                <a:stCxn id="43" idx="4"/>
                <a:endCxn id="36" idx="0"/>
              </p:cNvCxnSpPr>
              <p:nvPr/>
            </p:nvCxnSpPr>
            <p:spPr>
              <a:xfrm>
                <a:off x="8582391" y="3699402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 descr="change in main merged into branch">
              <a:extLst>
                <a:ext uri="{FF2B5EF4-FFF2-40B4-BE49-F238E27FC236}">
                  <a16:creationId xmlns:a16="http://schemas.microsoft.com/office/drawing/2014/main" id="{18A0E004-93F1-C74D-A53E-E7D2615711B5}"/>
                </a:ext>
              </a:extLst>
            </p:cNvPr>
            <p:cNvGrpSpPr/>
            <p:nvPr/>
          </p:nvGrpSpPr>
          <p:grpSpPr>
            <a:xfrm>
              <a:off x="8289879" y="3851802"/>
              <a:ext cx="586992" cy="941070"/>
              <a:chOff x="8137479" y="3699402"/>
              <a:chExt cx="586992" cy="941070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C1859B56-B8EF-AD4E-81B7-D5F59DA0FF6E}"/>
                  </a:ext>
                </a:extLst>
              </p:cNvPr>
              <p:cNvGrpSpPr/>
              <p:nvPr/>
            </p:nvGrpSpPr>
            <p:grpSpPr>
              <a:xfrm>
                <a:off x="8450151" y="4176262"/>
                <a:ext cx="274320" cy="464210"/>
                <a:chOff x="8445231" y="3699402"/>
                <a:chExt cx="274320" cy="464210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4DF3412B-2364-164F-8EC6-9A836FBEBD7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445231" y="3890026"/>
                  <a:ext cx="274320" cy="2735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5C9817D2-4954-ED4E-BB06-954620B6CF90}"/>
                    </a:ext>
                  </a:extLst>
                </p:cNvPr>
                <p:cNvCxnSpPr>
                  <a:cxnSpLocks/>
                  <a:endCxn id="41" idx="0"/>
                </p:cNvCxnSpPr>
                <p:nvPr/>
              </p:nvCxnSpPr>
              <p:spPr>
                <a:xfrm>
                  <a:off x="8582391" y="3699402"/>
                  <a:ext cx="0" cy="19062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8BE1344F-33D0-6540-9CB1-9A8ECC61D8B6}"/>
                  </a:ext>
                </a:extLst>
              </p:cNvPr>
              <p:cNvCxnSpPr>
                <a:endCxn id="41" idx="1"/>
              </p:cNvCxnSpPr>
              <p:nvPr/>
            </p:nvCxnSpPr>
            <p:spPr>
              <a:xfrm>
                <a:off x="8137479" y="3699402"/>
                <a:ext cx="352845" cy="7075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77FD425-E227-6047-A1CC-DECFA93537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97631" y="3578216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2FB55A72-3E38-F44A-BE22-2580866E9241}"/>
                </a:ext>
              </a:extLst>
            </p:cNvPr>
            <p:cNvCxnSpPr>
              <a:stCxn id="50" idx="5"/>
              <a:endCxn id="43" idx="1"/>
            </p:cNvCxnSpPr>
            <p:nvPr/>
          </p:nvCxnSpPr>
          <p:spPr>
            <a:xfrm>
              <a:off x="8386866" y="3366660"/>
              <a:ext cx="250938" cy="2516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 descr="branch merged into main">
              <a:extLst>
                <a:ext uri="{FF2B5EF4-FFF2-40B4-BE49-F238E27FC236}">
                  <a16:creationId xmlns:a16="http://schemas.microsoft.com/office/drawing/2014/main" id="{78356B00-2DA0-DB4A-B064-2BB3F29106EC}"/>
                </a:ext>
              </a:extLst>
            </p:cNvPr>
            <p:cNvGrpSpPr/>
            <p:nvPr/>
          </p:nvGrpSpPr>
          <p:grpSpPr>
            <a:xfrm>
              <a:off x="8144058" y="3856915"/>
              <a:ext cx="498666" cy="1394559"/>
              <a:chOff x="7991658" y="3704515"/>
              <a:chExt cx="498666" cy="1394559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2191006-D6BB-8E4F-835B-0E2089195C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991658" y="4825488"/>
                <a:ext cx="274320" cy="27358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8FD6E7DB-F2B3-DD49-BBF2-0E77C3B63816}"/>
                  </a:ext>
                </a:extLst>
              </p:cNvPr>
              <p:cNvCxnSpPr>
                <a:stCxn id="32" idx="4"/>
                <a:endCxn id="46" idx="0"/>
              </p:cNvCxnSpPr>
              <p:nvPr/>
            </p:nvCxnSpPr>
            <p:spPr>
              <a:xfrm flipH="1">
                <a:off x="8128818" y="3704515"/>
                <a:ext cx="4179" cy="112097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F707C0BB-C999-9547-A3D1-C3991C489B72}"/>
                  </a:ext>
                </a:extLst>
              </p:cNvPr>
              <p:cNvCxnSpPr>
                <a:cxnSpLocks/>
                <a:stCxn id="41" idx="3"/>
                <a:endCxn id="46" idx="7"/>
              </p:cNvCxnSpPr>
              <p:nvPr/>
            </p:nvCxnSpPr>
            <p:spPr>
              <a:xfrm flipH="1">
                <a:off x="8225805" y="4600406"/>
                <a:ext cx="264519" cy="2651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 descr="change already in original repo">
              <a:extLst>
                <a:ext uri="{FF2B5EF4-FFF2-40B4-BE49-F238E27FC236}">
                  <a16:creationId xmlns:a16="http://schemas.microsoft.com/office/drawing/2014/main" id="{E9C9CB53-7DB2-3444-99B7-01361207AE95}"/>
                </a:ext>
              </a:extLst>
            </p:cNvPr>
            <p:cNvGrpSpPr/>
            <p:nvPr/>
          </p:nvGrpSpPr>
          <p:grpSpPr>
            <a:xfrm>
              <a:off x="8152719" y="2942516"/>
              <a:ext cx="274320" cy="464210"/>
              <a:chOff x="8000319" y="2790116"/>
              <a:chExt cx="274320" cy="464210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1608DA01-F0BC-2A4A-B324-46FF1DAB66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00319" y="2980740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D0DB7613-0861-074A-8521-756DCFD03237}"/>
                  </a:ext>
                </a:extLst>
              </p:cNvPr>
              <p:cNvCxnSpPr>
                <a:stCxn id="34" idx="4"/>
                <a:endCxn id="50" idx="0"/>
              </p:cNvCxnSpPr>
              <p:nvPr/>
            </p:nvCxnSpPr>
            <p:spPr>
              <a:xfrm>
                <a:off x="8137479" y="2790116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Group 73" descr="merged node contains a single commit with all changes of the branch">
            <a:extLst>
              <a:ext uri="{FF2B5EF4-FFF2-40B4-BE49-F238E27FC236}">
                <a16:creationId xmlns:a16="http://schemas.microsoft.com/office/drawing/2014/main" id="{667395B6-04D2-2144-98E5-380C61FEFD6C}"/>
              </a:ext>
            </a:extLst>
          </p:cNvPr>
          <p:cNvGrpSpPr/>
          <p:nvPr/>
        </p:nvGrpSpPr>
        <p:grpSpPr>
          <a:xfrm>
            <a:off x="4602370" y="1948638"/>
            <a:ext cx="728634" cy="2123942"/>
            <a:chOff x="8148237" y="2668930"/>
            <a:chExt cx="728634" cy="2123942"/>
          </a:xfrm>
        </p:grpSpPr>
        <p:grpSp>
          <p:nvGrpSpPr>
            <p:cNvPr id="55" name="Group 54" descr="change in main">
              <a:extLst>
                <a:ext uri="{FF2B5EF4-FFF2-40B4-BE49-F238E27FC236}">
                  <a16:creationId xmlns:a16="http://schemas.microsoft.com/office/drawing/2014/main" id="{DFC26FDA-024B-604F-96E7-FDC02FF725D1}"/>
                </a:ext>
              </a:extLst>
            </p:cNvPr>
            <p:cNvGrpSpPr/>
            <p:nvPr/>
          </p:nvGrpSpPr>
          <p:grpSpPr>
            <a:xfrm>
              <a:off x="8148237" y="3399713"/>
              <a:ext cx="274320" cy="457202"/>
              <a:chOff x="7995837" y="3247313"/>
              <a:chExt cx="274320" cy="457202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F58AA288-FE67-364C-BF7F-69861C385C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995837" y="3430929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D76BD586-A9F6-CD4C-95A4-188E7CE31F16}"/>
                  </a:ext>
                </a:extLst>
              </p:cNvPr>
              <p:cNvCxnSpPr/>
              <p:nvPr/>
            </p:nvCxnSpPr>
            <p:spPr>
              <a:xfrm>
                <a:off x="8137479" y="3247313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 descr="original version">
              <a:extLst>
                <a:ext uri="{FF2B5EF4-FFF2-40B4-BE49-F238E27FC236}">
                  <a16:creationId xmlns:a16="http://schemas.microsoft.com/office/drawing/2014/main" id="{08C83A0B-C57C-124B-BB8C-395919BF5C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2719" y="2668930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9" name="Group 58" descr="change in branch">
              <a:extLst>
                <a:ext uri="{FF2B5EF4-FFF2-40B4-BE49-F238E27FC236}">
                  <a16:creationId xmlns:a16="http://schemas.microsoft.com/office/drawing/2014/main" id="{46C42F11-E6EC-4541-A0D8-A8E52287AACB}"/>
                </a:ext>
              </a:extLst>
            </p:cNvPr>
            <p:cNvGrpSpPr/>
            <p:nvPr/>
          </p:nvGrpSpPr>
          <p:grpSpPr>
            <a:xfrm>
              <a:off x="8597631" y="3851802"/>
              <a:ext cx="274320" cy="464210"/>
              <a:chOff x="8445231" y="3699402"/>
              <a:chExt cx="274320" cy="46421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B04DEEF1-6513-9D47-97CA-6287A3CEFE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45231" y="3890026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3C249001-39B1-104A-901C-23620F4B5FAA}"/>
                  </a:ext>
                </a:extLst>
              </p:cNvPr>
              <p:cNvCxnSpPr>
                <a:cxnSpLocks/>
                <a:stCxn id="67" idx="4"/>
                <a:endCxn id="60" idx="0"/>
              </p:cNvCxnSpPr>
              <p:nvPr/>
            </p:nvCxnSpPr>
            <p:spPr>
              <a:xfrm>
                <a:off x="8582391" y="3699402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 descr="change in main merged into branch">
              <a:extLst>
                <a:ext uri="{FF2B5EF4-FFF2-40B4-BE49-F238E27FC236}">
                  <a16:creationId xmlns:a16="http://schemas.microsoft.com/office/drawing/2014/main" id="{837A7FF4-D5A6-6F4B-9DA5-41028E1209C7}"/>
                </a:ext>
              </a:extLst>
            </p:cNvPr>
            <p:cNvGrpSpPr/>
            <p:nvPr/>
          </p:nvGrpSpPr>
          <p:grpSpPr>
            <a:xfrm>
              <a:off x="8289879" y="3851802"/>
              <a:ext cx="586992" cy="941070"/>
              <a:chOff x="8137479" y="3699402"/>
              <a:chExt cx="586992" cy="941070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77F452D8-98F5-3146-8ED2-E322E4CA3D99}"/>
                  </a:ext>
                </a:extLst>
              </p:cNvPr>
              <p:cNvGrpSpPr/>
              <p:nvPr/>
            </p:nvGrpSpPr>
            <p:grpSpPr>
              <a:xfrm>
                <a:off x="8450151" y="4176262"/>
                <a:ext cx="274320" cy="464210"/>
                <a:chOff x="8445231" y="3699402"/>
                <a:chExt cx="274320" cy="464210"/>
              </a:xfrm>
            </p:grpSpPr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0D16F01E-5D37-FC4D-8514-CC71562CD6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445231" y="3890026"/>
                  <a:ext cx="274320" cy="2735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81829A99-9526-1D48-84B8-DF46D2EE3F2D}"/>
                    </a:ext>
                  </a:extLst>
                </p:cNvPr>
                <p:cNvCxnSpPr>
                  <a:cxnSpLocks/>
                  <a:endCxn id="65" idx="0"/>
                </p:cNvCxnSpPr>
                <p:nvPr/>
              </p:nvCxnSpPr>
              <p:spPr>
                <a:xfrm>
                  <a:off x="8582391" y="3699402"/>
                  <a:ext cx="0" cy="19062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6D06ABE5-D39A-BA43-AA1D-6927518F4D1D}"/>
                  </a:ext>
                </a:extLst>
              </p:cNvPr>
              <p:cNvCxnSpPr>
                <a:endCxn id="65" idx="1"/>
              </p:cNvCxnSpPr>
              <p:nvPr/>
            </p:nvCxnSpPr>
            <p:spPr>
              <a:xfrm>
                <a:off x="8137479" y="3699402"/>
                <a:ext cx="352845" cy="7075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57BC827-A6BD-F144-B883-12A269199F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97631" y="3578216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0B66527C-621D-6D47-B3A3-99C6769E398E}"/>
                </a:ext>
              </a:extLst>
            </p:cNvPr>
            <p:cNvCxnSpPr>
              <a:stCxn id="72" idx="5"/>
              <a:endCxn id="67" idx="1"/>
            </p:cNvCxnSpPr>
            <p:nvPr/>
          </p:nvCxnSpPr>
          <p:spPr>
            <a:xfrm>
              <a:off x="8386866" y="3366660"/>
              <a:ext cx="250938" cy="2516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D327DCC-B44B-6A41-A2B0-92D2C120EF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6898" y="4265733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659044D7-BA51-C946-8F0A-C315B300ADF1}"/>
                </a:ext>
              </a:extLst>
            </p:cNvPr>
            <p:cNvCxnSpPr>
              <a:stCxn id="56" idx="4"/>
              <a:endCxn id="69" idx="0"/>
            </p:cNvCxnSpPr>
            <p:nvPr/>
          </p:nvCxnSpPr>
          <p:spPr>
            <a:xfrm>
              <a:off x="8285397" y="3856915"/>
              <a:ext cx="8661" cy="4088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 descr="change already in original repo">
              <a:extLst>
                <a:ext uri="{FF2B5EF4-FFF2-40B4-BE49-F238E27FC236}">
                  <a16:creationId xmlns:a16="http://schemas.microsoft.com/office/drawing/2014/main" id="{2740C791-C610-FE41-B604-DD81C6F01645}"/>
                </a:ext>
              </a:extLst>
            </p:cNvPr>
            <p:cNvGrpSpPr/>
            <p:nvPr/>
          </p:nvGrpSpPr>
          <p:grpSpPr>
            <a:xfrm>
              <a:off x="8152719" y="2942516"/>
              <a:ext cx="274320" cy="464210"/>
              <a:chOff x="8000319" y="2790116"/>
              <a:chExt cx="274320" cy="464210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1BA234ED-5689-914F-BAB8-7D4CD238BE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00319" y="2980740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C7E14E69-E964-2547-B0EE-9F3D120577C3}"/>
                  </a:ext>
                </a:extLst>
              </p:cNvPr>
              <p:cNvCxnSpPr>
                <a:stCxn id="58" idx="4"/>
                <a:endCxn id="72" idx="0"/>
              </p:cNvCxnSpPr>
              <p:nvPr/>
            </p:nvCxnSpPr>
            <p:spPr>
              <a:xfrm>
                <a:off x="8137479" y="2790116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oup 78" descr="commits in the branch are copied into equivalent commits on the main">
            <a:extLst>
              <a:ext uri="{FF2B5EF4-FFF2-40B4-BE49-F238E27FC236}">
                <a16:creationId xmlns:a16="http://schemas.microsoft.com/office/drawing/2014/main" id="{0B2935E3-F0D6-9F4D-B017-166182C0054C}"/>
              </a:ext>
            </a:extLst>
          </p:cNvPr>
          <p:cNvGrpSpPr/>
          <p:nvPr/>
        </p:nvGrpSpPr>
        <p:grpSpPr>
          <a:xfrm>
            <a:off x="7948423" y="1917740"/>
            <a:ext cx="728634" cy="2347259"/>
            <a:chOff x="7995837" y="2516530"/>
            <a:chExt cx="728634" cy="2347259"/>
          </a:xfrm>
        </p:grpSpPr>
        <p:grpSp>
          <p:nvGrpSpPr>
            <p:cNvPr id="8" name="Group 7" descr="change in main">
              <a:extLst>
                <a:ext uri="{FF2B5EF4-FFF2-40B4-BE49-F238E27FC236}">
                  <a16:creationId xmlns:a16="http://schemas.microsoft.com/office/drawing/2014/main" id="{1B094B53-0520-204F-AF9B-95DABF6097AC}"/>
                </a:ext>
              </a:extLst>
            </p:cNvPr>
            <p:cNvGrpSpPr/>
            <p:nvPr/>
          </p:nvGrpSpPr>
          <p:grpSpPr>
            <a:xfrm>
              <a:off x="7995837" y="3247313"/>
              <a:ext cx="274320" cy="457202"/>
              <a:chOff x="7995837" y="3247313"/>
              <a:chExt cx="274320" cy="457202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F717899-DDA9-CF4F-B90A-6092DAD82C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995837" y="3430929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A05FF094-F5F2-3141-B1AF-1DC667C3D4A9}"/>
                  </a:ext>
                </a:extLst>
              </p:cNvPr>
              <p:cNvCxnSpPr/>
              <p:nvPr/>
            </p:nvCxnSpPr>
            <p:spPr>
              <a:xfrm>
                <a:off x="8137479" y="3247313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 descr="original version">
              <a:extLst>
                <a:ext uri="{FF2B5EF4-FFF2-40B4-BE49-F238E27FC236}">
                  <a16:creationId xmlns:a16="http://schemas.microsoft.com/office/drawing/2014/main" id="{86624709-E2B8-C847-93E5-CA650049CC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0319" y="2516530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 descr="change in branch">
              <a:extLst>
                <a:ext uri="{FF2B5EF4-FFF2-40B4-BE49-F238E27FC236}">
                  <a16:creationId xmlns:a16="http://schemas.microsoft.com/office/drawing/2014/main" id="{89711110-3147-E44D-8C1D-CB2FCBE303F0}"/>
                </a:ext>
              </a:extLst>
            </p:cNvPr>
            <p:cNvGrpSpPr/>
            <p:nvPr/>
          </p:nvGrpSpPr>
          <p:grpSpPr>
            <a:xfrm>
              <a:off x="8445231" y="3699402"/>
              <a:ext cx="274320" cy="464210"/>
              <a:chOff x="8445231" y="3699402"/>
              <a:chExt cx="274320" cy="46421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45BE566-67DA-DA4C-B6E1-E982D66668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45231" y="3890026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291CA7E8-6C70-824E-A59B-F2420764D5BD}"/>
                  </a:ext>
                </a:extLst>
              </p:cNvPr>
              <p:cNvCxnSpPr>
                <a:cxnSpLocks/>
                <a:stCxn id="22" idx="4"/>
                <a:endCxn id="14" idx="0"/>
              </p:cNvCxnSpPr>
              <p:nvPr/>
            </p:nvCxnSpPr>
            <p:spPr>
              <a:xfrm>
                <a:off x="8582391" y="3699402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 descr="change in main merged into branch">
              <a:extLst>
                <a:ext uri="{FF2B5EF4-FFF2-40B4-BE49-F238E27FC236}">
                  <a16:creationId xmlns:a16="http://schemas.microsoft.com/office/drawing/2014/main" id="{50547FF1-CE01-6943-8DAE-4C33147DF3F6}"/>
                </a:ext>
              </a:extLst>
            </p:cNvPr>
            <p:cNvGrpSpPr/>
            <p:nvPr/>
          </p:nvGrpSpPr>
          <p:grpSpPr>
            <a:xfrm>
              <a:off x="8137479" y="3699402"/>
              <a:ext cx="586992" cy="941070"/>
              <a:chOff x="8137479" y="3699402"/>
              <a:chExt cx="586992" cy="94107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F881E9D-F5BA-804E-9497-D6A5F31B8AAE}"/>
                  </a:ext>
                </a:extLst>
              </p:cNvPr>
              <p:cNvGrpSpPr/>
              <p:nvPr/>
            </p:nvGrpSpPr>
            <p:grpSpPr>
              <a:xfrm>
                <a:off x="8450151" y="4176262"/>
                <a:ext cx="274320" cy="464210"/>
                <a:chOff x="8445231" y="3699402"/>
                <a:chExt cx="274320" cy="464210"/>
              </a:xfrm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B58916FE-415D-4D48-A659-A43DE9BEC79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445231" y="3890026"/>
                  <a:ext cx="274320" cy="2735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23E72ED6-0E33-4B42-8AF7-77EEF35C9CA8}"/>
                    </a:ext>
                  </a:extLst>
                </p:cNvPr>
                <p:cNvCxnSpPr>
                  <a:cxnSpLocks/>
                  <a:endCxn id="19" idx="0"/>
                </p:cNvCxnSpPr>
                <p:nvPr/>
              </p:nvCxnSpPr>
              <p:spPr>
                <a:xfrm>
                  <a:off x="8582391" y="3699402"/>
                  <a:ext cx="0" cy="19062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C50A9F3C-B3A6-7149-9EE1-3D809EF11F9A}"/>
                  </a:ext>
                </a:extLst>
              </p:cNvPr>
              <p:cNvCxnSpPr>
                <a:endCxn id="19" idx="1"/>
              </p:cNvCxnSpPr>
              <p:nvPr/>
            </p:nvCxnSpPr>
            <p:spPr>
              <a:xfrm>
                <a:off x="8137479" y="3699402"/>
                <a:ext cx="352845" cy="7075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AB99FC2-211D-7A4A-BF94-00D2637436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5231" y="3425816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18FEEC6-5509-9246-9CB1-4715F8ADE751}"/>
                </a:ext>
              </a:extLst>
            </p:cNvPr>
            <p:cNvCxnSpPr>
              <a:stCxn id="29" idx="5"/>
              <a:endCxn id="22" idx="1"/>
            </p:cNvCxnSpPr>
            <p:nvPr/>
          </p:nvCxnSpPr>
          <p:spPr>
            <a:xfrm>
              <a:off x="8234466" y="3214260"/>
              <a:ext cx="250938" cy="2516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D3D4BAD-1430-9A4F-B99E-1409FDF811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4498" y="4113333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947E5F2-4B61-A847-8A37-79E9241B597B}"/>
                </a:ext>
              </a:extLst>
            </p:cNvPr>
            <p:cNvCxnSpPr>
              <a:stCxn id="9" idx="4"/>
              <a:endCxn id="25" idx="0"/>
            </p:cNvCxnSpPr>
            <p:nvPr/>
          </p:nvCxnSpPr>
          <p:spPr>
            <a:xfrm>
              <a:off x="8132997" y="3704515"/>
              <a:ext cx="8661" cy="4088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 descr="change already in original repo">
              <a:extLst>
                <a:ext uri="{FF2B5EF4-FFF2-40B4-BE49-F238E27FC236}">
                  <a16:creationId xmlns:a16="http://schemas.microsoft.com/office/drawing/2014/main" id="{B7969751-07A9-BB41-B6F0-31DC7B275D5C}"/>
                </a:ext>
              </a:extLst>
            </p:cNvPr>
            <p:cNvGrpSpPr/>
            <p:nvPr/>
          </p:nvGrpSpPr>
          <p:grpSpPr>
            <a:xfrm>
              <a:off x="8000319" y="2790116"/>
              <a:ext cx="274320" cy="464210"/>
              <a:chOff x="8000319" y="2790116"/>
              <a:chExt cx="274320" cy="46421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5531146-0FFA-8D4F-9A94-434B613162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00319" y="2980740"/>
                <a:ext cx="274320" cy="2735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628CE975-BCBA-884D-BE81-83756B8756A7}"/>
                  </a:ext>
                </a:extLst>
              </p:cNvPr>
              <p:cNvCxnSpPr>
                <a:stCxn id="12" idx="4"/>
                <a:endCxn id="29" idx="0"/>
              </p:cNvCxnSpPr>
              <p:nvPr/>
            </p:nvCxnSpPr>
            <p:spPr>
              <a:xfrm>
                <a:off x="8137479" y="2790116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890CB58-84E8-7649-A8AF-C181946997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9418" y="4590203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7243A7AF-4443-9644-94CE-58D917619644}"/>
                </a:ext>
              </a:extLst>
            </p:cNvPr>
            <p:cNvCxnSpPr>
              <a:cxnSpLocks/>
              <a:stCxn id="25" idx="4"/>
              <a:endCxn id="75" idx="0"/>
            </p:cNvCxnSpPr>
            <p:nvPr/>
          </p:nvCxnSpPr>
          <p:spPr>
            <a:xfrm>
              <a:off x="8141658" y="4386919"/>
              <a:ext cx="4920" cy="20328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8F9283AA-2117-674B-876D-C395B47CE95F}"/>
              </a:ext>
            </a:extLst>
          </p:cNvPr>
          <p:cNvSpPr/>
          <p:nvPr/>
        </p:nvSpPr>
        <p:spPr>
          <a:xfrm>
            <a:off x="1083334" y="5028634"/>
            <a:ext cx="1148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halkduster" panose="03050602040202020205" pitchFamily="66" charset="77"/>
              </a:rPr>
              <a:t>MERGE</a:t>
            </a:r>
            <a:endParaRPr lang="en-US" dirty="0">
              <a:solidFill>
                <a:srgbClr val="000000"/>
              </a:solidFill>
              <a:effectLst/>
              <a:latin typeface="Chalkduster" panose="03050602040202020205" pitchFamily="66" charset="77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73D6AF3-7F54-B643-AC55-33AAD9319DBB}"/>
              </a:ext>
            </a:extLst>
          </p:cNvPr>
          <p:cNvSpPr/>
          <p:nvPr/>
        </p:nvSpPr>
        <p:spPr>
          <a:xfrm>
            <a:off x="4287746" y="5028634"/>
            <a:ext cx="1069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halkduster" panose="03050602040202020205" pitchFamily="66" charset="77"/>
              </a:rPr>
              <a:t>SQUASH</a:t>
            </a:r>
            <a:endParaRPr lang="en-US" dirty="0">
              <a:solidFill>
                <a:srgbClr val="000000"/>
              </a:solidFill>
              <a:effectLst/>
              <a:latin typeface="Chalkduster" panose="03050602040202020205" pitchFamily="66" charset="77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85ECB30-1B56-7C41-B5DB-7BA64A58D6D6}"/>
              </a:ext>
            </a:extLst>
          </p:cNvPr>
          <p:cNvSpPr/>
          <p:nvPr/>
        </p:nvSpPr>
        <p:spPr>
          <a:xfrm>
            <a:off x="7553466" y="5028634"/>
            <a:ext cx="114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halkduster" panose="03050602040202020205" pitchFamily="66" charset="77"/>
              </a:rPr>
              <a:t>REBASE</a:t>
            </a:r>
            <a:endParaRPr lang="en-US" dirty="0">
              <a:solidFill>
                <a:srgbClr val="000000"/>
              </a:solidFill>
              <a:effectLst/>
              <a:latin typeface="Chalkduster" panose="03050602040202020205" pitchFamily="66" charset="77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1580DF-454F-C14A-A823-51521816E7B5}"/>
              </a:ext>
            </a:extLst>
          </p:cNvPr>
          <p:cNvSpPr/>
          <p:nvPr/>
        </p:nvSpPr>
        <p:spPr>
          <a:xfrm>
            <a:off x="3548834" y="5653652"/>
            <a:ext cx="2743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Normally “squash”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is the best choice.</a:t>
            </a:r>
          </a:p>
        </p:txBody>
      </p:sp>
    </p:spTree>
    <p:extLst>
      <p:ext uri="{BB962C8B-B14F-4D97-AF65-F5344CB8AC3E}">
        <p14:creationId xmlns:p14="http://schemas.microsoft.com/office/powerpoint/2010/main" val="419380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FF5-CC8A-0847-A4BB-FEF2CA6B1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3402C-6657-F049-812F-57DBA430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in a branch helps avoid worrying about what’s going on in ”main,” but …</a:t>
            </a:r>
          </a:p>
          <a:p>
            <a:pPr lvl="1"/>
            <a:r>
              <a:rPr lang="en-US" dirty="0"/>
              <a:t>Delaying merges makes them harder;</a:t>
            </a:r>
          </a:p>
          <a:p>
            <a:pPr lvl="1"/>
            <a:r>
              <a:rPr lang="en-US" dirty="0"/>
              <a:t>Other developers might depend on your branch,</a:t>
            </a:r>
          </a:p>
          <a:p>
            <a:pPr lvl="2"/>
            <a:r>
              <a:rPr lang="en-US" dirty="0"/>
              <a:t>Or branch off your branch!</a:t>
            </a:r>
          </a:p>
          <a:p>
            <a:r>
              <a:rPr lang="en-US" dirty="0"/>
              <a:t>So, keep branches short and merge back in quickly.</a:t>
            </a:r>
          </a:p>
          <a:p>
            <a:r>
              <a:rPr lang="en-US" dirty="0"/>
              <a:t>Or, use the “</a:t>
            </a:r>
            <a:r>
              <a:rPr lang="en-US" dirty="0" err="1"/>
              <a:t>monorepo</a:t>
            </a:r>
            <a:r>
              <a:rPr lang="en-US" dirty="0"/>
              <a:t>” approach:</a:t>
            </a:r>
          </a:p>
          <a:p>
            <a:pPr lvl="1"/>
            <a:r>
              <a:rPr lang="en-US" dirty="0"/>
              <a:t>Do everything in “main” (no development branches)</a:t>
            </a:r>
          </a:p>
          <a:p>
            <a:pPr marL="457200" lvl="1" indent="0">
              <a:buNone/>
            </a:pPr>
            <a:r>
              <a:rPr lang="en-US" dirty="0"/>
              <a:t>(Recommended in </a:t>
            </a:r>
            <a:r>
              <a:rPr lang="en-US" dirty="0" err="1"/>
              <a:t>SE@Google</a:t>
            </a:r>
            <a:r>
              <a:rPr lang="en-US" dirty="0"/>
              <a:t>, see </a:t>
            </a:r>
            <a:r>
              <a:rPr lang="en-US" dirty="0">
                <a:hlinkClick r:id="rId2"/>
              </a:rPr>
              <a:t>Chapter 16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55B02-8B58-6C4B-966F-F75135F8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7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3575-0593-49FD-831F-131BB6CC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Learning Objectives for this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ECCD-9823-405F-AA9A-D0CC235A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 fontAlgn="base"/>
            <a:r>
              <a:rPr lang="en-US" dirty="0"/>
              <a:t>Compare branches and forks on </a:t>
            </a:r>
            <a:r>
              <a:rPr lang="en-US" dirty="0" err="1"/>
              <a:t>github</a:t>
            </a:r>
            <a:r>
              <a:rPr lang="en-US" dirty="0"/>
              <a:t>;</a:t>
            </a:r>
          </a:p>
          <a:p>
            <a:pPr lvl="1" fontAlgn="base"/>
            <a:r>
              <a:rPr lang="en-US" dirty="0"/>
              <a:t>Explain how branches and forks can be used for collaboration;</a:t>
            </a:r>
          </a:p>
          <a:p>
            <a:pPr lvl="1" fontAlgn="base"/>
            <a:r>
              <a:rPr lang="en-US" dirty="0"/>
              <a:t>Describe the lifetime of a “pull request.”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B1048-3EB8-4281-8361-E7EB70F6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22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82C9-1CF8-40AE-A725-0968E5F1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Next steps...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D61F8-F8AD-4DBB-8160-3A2A2DFC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next lesson, we’ll talk about “Code Reviews.”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071048-C09E-4AA0-A373-2A42FFDB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3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7B5D-FB6C-436E-B15E-6071C1AF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47AF-DDC1-4EDB-B11F-00E505483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 of </a:t>
            </a:r>
            <a:r>
              <a:rPr lang="en-US" dirty="0">
                <a:latin typeface="Courier" pitchFamily="2" charset="0"/>
              </a:rPr>
              <a:t>git</a:t>
            </a:r>
            <a:r>
              <a:rPr lang="en-US" dirty="0"/>
              <a:t> basics: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clone, commit, push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pull, stash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branch, fetch, merge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collaborate using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collaborate using forks.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D1BF0-3FF8-4C70-9176-0B4EFBC9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3575-0593-49FD-831F-131BB6CC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ECCD-9823-405F-AA9A-D0CC235A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</a:t>
            </a:r>
            <a:r>
              <a:rPr lang="en-US"/>
              <a:t>this lesson, </a:t>
            </a:r>
            <a:r>
              <a:rPr lang="en-US" dirty="0"/>
              <a:t>you should be able to:</a:t>
            </a:r>
          </a:p>
          <a:p>
            <a:pPr lvl="1" fontAlgn="base"/>
            <a:r>
              <a:rPr lang="en-US" dirty="0"/>
              <a:t>Compare branches and forks on </a:t>
            </a:r>
            <a:r>
              <a:rPr lang="en-US" dirty="0" err="1"/>
              <a:t>github</a:t>
            </a:r>
            <a:r>
              <a:rPr lang="en-US" dirty="0"/>
              <a:t>;</a:t>
            </a:r>
          </a:p>
          <a:p>
            <a:pPr lvl="1" fontAlgn="base"/>
            <a:r>
              <a:rPr lang="en-US" dirty="0"/>
              <a:t>Explain how branches and forks can be used for collaboration;</a:t>
            </a:r>
          </a:p>
          <a:p>
            <a:pPr lvl="1" fontAlgn="base"/>
            <a:r>
              <a:rPr lang="en-US" dirty="0"/>
              <a:t>Describe the lifetime of a “pull request.”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B1048-3EB8-4281-8361-E7EB70F6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5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AED3-7166-FE40-AD5E-05FD3FC8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Review: </a:t>
            </a:r>
            <a:r>
              <a:rPr lang="en-US" dirty="0">
                <a:latin typeface="Courier" pitchFamily="2" charset="0"/>
              </a:rPr>
              <a:t>git</a:t>
            </a:r>
            <a:r>
              <a:rPr lang="en-US" dirty="0"/>
              <a:t> Basics 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F5618-9AD0-8C47-BBDB-2E10CF4A06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Using a repo from a server: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Clone the repo locally.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 changes:</a:t>
            </a:r>
          </a:p>
          <a:p>
            <a:pPr lvl="2"/>
            <a:r>
              <a:rPr lang="en-US" dirty="0"/>
              <a:t>Modify files;</a:t>
            </a:r>
          </a:p>
          <a:p>
            <a:pPr lvl="2"/>
            <a:r>
              <a:rPr lang="en-US" dirty="0"/>
              <a:t>Add files;</a:t>
            </a:r>
          </a:p>
          <a:p>
            <a:pPr lvl="2"/>
            <a:r>
              <a:rPr lang="en-US" dirty="0"/>
              <a:t>Delete files.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Commit locally</a:t>
            </a:r>
          </a:p>
          <a:p>
            <a:pPr lvl="2"/>
            <a:r>
              <a:rPr lang="en-US" dirty="0"/>
              <a:t>Creates a new version.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Push change back to server.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72FFA-5F92-FC4F-B4C5-30A2BFA3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8" name="Group 17" descr="repo with two commits on server">
            <a:extLst>
              <a:ext uri="{FF2B5EF4-FFF2-40B4-BE49-F238E27FC236}">
                <a16:creationId xmlns:a16="http://schemas.microsoft.com/office/drawing/2014/main" id="{D66F1D21-146C-9244-8D6B-0EA1C364A45E}"/>
              </a:ext>
            </a:extLst>
          </p:cNvPr>
          <p:cNvGrpSpPr/>
          <p:nvPr/>
        </p:nvGrpSpPr>
        <p:grpSpPr>
          <a:xfrm>
            <a:off x="7232854" y="1825989"/>
            <a:ext cx="557981" cy="1135626"/>
            <a:chOff x="8037871" y="2477729"/>
            <a:chExt cx="557981" cy="1135626"/>
          </a:xfrm>
        </p:grpSpPr>
        <p:sp>
          <p:nvSpPr>
            <p:cNvPr id="16" name="Snip Diagonal Corner Rectangle 15">
              <a:extLst>
                <a:ext uri="{FF2B5EF4-FFF2-40B4-BE49-F238E27FC236}">
                  <a16:creationId xmlns:a16="http://schemas.microsoft.com/office/drawing/2014/main" id="{AE438EA5-917A-2145-BB27-A068EA3D86DE}"/>
                </a:ext>
              </a:extLst>
            </p:cNvPr>
            <p:cNvSpPr/>
            <p:nvPr/>
          </p:nvSpPr>
          <p:spPr>
            <a:xfrm>
              <a:off x="8037871" y="2477729"/>
              <a:ext cx="557981" cy="1135626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B9AA2D5-0703-2A4B-BDAF-DA64615ADA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315541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A767218-8AB7-FF41-89E0-D76CEB681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269120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420717C-0116-D846-B3A7-6A1799E7C986}"/>
                </a:ext>
              </a:extLst>
            </p:cNvPr>
            <p:cNvCxnSpPr>
              <a:stCxn id="8" idx="4"/>
              <a:endCxn id="6" idx="0"/>
            </p:cNvCxnSpPr>
            <p:nvPr/>
          </p:nvCxnSpPr>
          <p:spPr>
            <a:xfrm>
              <a:off x="8325522" y="2964790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 descr="repo with newly added commit on server">
            <a:extLst>
              <a:ext uri="{FF2B5EF4-FFF2-40B4-BE49-F238E27FC236}">
                <a16:creationId xmlns:a16="http://schemas.microsoft.com/office/drawing/2014/main" id="{DFD95247-B1B1-8B48-80F6-078F6FEC55E3}"/>
              </a:ext>
            </a:extLst>
          </p:cNvPr>
          <p:cNvGrpSpPr/>
          <p:nvPr/>
        </p:nvGrpSpPr>
        <p:grpSpPr>
          <a:xfrm>
            <a:off x="7289389" y="4677552"/>
            <a:ext cx="557981" cy="1499411"/>
            <a:chOff x="8190271" y="4252459"/>
            <a:chExt cx="557981" cy="1499411"/>
          </a:xfrm>
        </p:grpSpPr>
        <p:sp>
          <p:nvSpPr>
            <p:cNvPr id="17" name="Snip Diagonal Corner Rectangle 16">
              <a:extLst>
                <a:ext uri="{FF2B5EF4-FFF2-40B4-BE49-F238E27FC236}">
                  <a16:creationId xmlns:a16="http://schemas.microsoft.com/office/drawing/2014/main" id="{C548C0E3-0F5A-494A-ACBE-658C30534190}"/>
                </a:ext>
              </a:extLst>
            </p:cNvPr>
            <p:cNvSpPr/>
            <p:nvPr/>
          </p:nvSpPr>
          <p:spPr>
            <a:xfrm>
              <a:off x="8190271" y="4252459"/>
              <a:ext cx="557981" cy="1499411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2682E3D-F297-4443-8DA3-19D023B259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6280" y="5336081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F0F95A3-5DFD-8049-801F-A5197C2A738B}"/>
                </a:ext>
              </a:extLst>
            </p:cNvPr>
            <p:cNvCxnSpPr/>
            <p:nvPr/>
          </p:nvCxnSpPr>
          <p:spPr>
            <a:xfrm>
              <a:off x="8477922" y="5152465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1992C3F-C16A-6D4E-9494-DB19118196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88589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9B00FAF-0EA9-FA45-B9FF-6A4D9F62FC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42168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2DA41A3-8F70-9745-864A-88944FAEDDC1}"/>
                </a:ext>
              </a:extLst>
            </p:cNvPr>
            <p:cNvCxnSpPr>
              <a:stCxn id="14" idx="4"/>
              <a:endCxn id="13" idx="0"/>
            </p:cNvCxnSpPr>
            <p:nvPr/>
          </p:nvCxnSpPr>
          <p:spPr>
            <a:xfrm>
              <a:off x="8477922" y="4695268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descr="repo with two commits locally">
            <a:extLst>
              <a:ext uri="{FF2B5EF4-FFF2-40B4-BE49-F238E27FC236}">
                <a16:creationId xmlns:a16="http://schemas.microsoft.com/office/drawing/2014/main" id="{EFC0100F-F9DF-4646-9E59-067974D1C838}"/>
              </a:ext>
            </a:extLst>
          </p:cNvPr>
          <p:cNvGrpSpPr/>
          <p:nvPr/>
        </p:nvGrpSpPr>
        <p:grpSpPr>
          <a:xfrm>
            <a:off x="9711869" y="1836865"/>
            <a:ext cx="557981" cy="1135626"/>
            <a:chOff x="8037871" y="2477729"/>
            <a:chExt cx="557981" cy="1135626"/>
          </a:xfrm>
        </p:grpSpPr>
        <p:sp>
          <p:nvSpPr>
            <p:cNvPr id="20" name="Snip Diagonal Corner Rectangle 19">
              <a:extLst>
                <a:ext uri="{FF2B5EF4-FFF2-40B4-BE49-F238E27FC236}">
                  <a16:creationId xmlns:a16="http://schemas.microsoft.com/office/drawing/2014/main" id="{F307402C-AB4B-BD49-8787-F1548A95FEC5}"/>
                </a:ext>
              </a:extLst>
            </p:cNvPr>
            <p:cNvSpPr/>
            <p:nvPr/>
          </p:nvSpPr>
          <p:spPr>
            <a:xfrm>
              <a:off x="8037871" y="2477729"/>
              <a:ext cx="557981" cy="1135626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C87C1A1-F587-954D-BA9C-934130A0B8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315541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3C24C44-3922-2D49-B283-9C01A79AB6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269120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680887C-07BA-DD4F-BAEF-039FBC37DCA5}"/>
                </a:ext>
              </a:extLst>
            </p:cNvPr>
            <p:cNvCxnSpPr>
              <a:stCxn id="22" idx="4"/>
              <a:endCxn id="21" idx="0"/>
            </p:cNvCxnSpPr>
            <p:nvPr/>
          </p:nvCxnSpPr>
          <p:spPr>
            <a:xfrm>
              <a:off x="8325522" y="2964790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 descr="repo with newly added commit locally">
            <a:extLst>
              <a:ext uri="{FF2B5EF4-FFF2-40B4-BE49-F238E27FC236}">
                <a16:creationId xmlns:a16="http://schemas.microsoft.com/office/drawing/2014/main" id="{2482D09B-5599-3045-AD8A-12D9DA9117F5}"/>
              </a:ext>
            </a:extLst>
          </p:cNvPr>
          <p:cNvGrpSpPr/>
          <p:nvPr/>
        </p:nvGrpSpPr>
        <p:grpSpPr>
          <a:xfrm>
            <a:off x="9759747" y="4645390"/>
            <a:ext cx="557981" cy="1499411"/>
            <a:chOff x="8190271" y="4252459"/>
            <a:chExt cx="557981" cy="1499411"/>
          </a:xfrm>
        </p:grpSpPr>
        <p:sp>
          <p:nvSpPr>
            <p:cNvPr id="26" name="Snip Diagonal Corner Rectangle 25">
              <a:extLst>
                <a:ext uri="{FF2B5EF4-FFF2-40B4-BE49-F238E27FC236}">
                  <a16:creationId xmlns:a16="http://schemas.microsoft.com/office/drawing/2014/main" id="{B75FC49F-D337-9346-B529-37C140D4E709}"/>
                </a:ext>
              </a:extLst>
            </p:cNvPr>
            <p:cNvSpPr/>
            <p:nvPr/>
          </p:nvSpPr>
          <p:spPr>
            <a:xfrm>
              <a:off x="8190271" y="4252459"/>
              <a:ext cx="557981" cy="1499411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B0E0851-5D03-FC45-B371-A43CC8E4BB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6280" y="5336081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CFD859E-3D69-0949-B95C-6DDD2574D76A}"/>
                </a:ext>
              </a:extLst>
            </p:cNvPr>
            <p:cNvCxnSpPr/>
            <p:nvPr/>
          </p:nvCxnSpPr>
          <p:spPr>
            <a:xfrm>
              <a:off x="8477922" y="5152465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BB6B77D-F058-6641-8FD5-937E56F9D1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88589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18F3AE0-4D45-0E4A-95A3-D33989930D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42168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9306471-F7AF-F848-B56F-AE12459AAC7F}"/>
                </a:ext>
              </a:extLst>
            </p:cNvPr>
            <p:cNvCxnSpPr>
              <a:stCxn id="30" idx="4"/>
              <a:endCxn id="29" idx="0"/>
            </p:cNvCxnSpPr>
            <p:nvPr/>
          </p:nvCxnSpPr>
          <p:spPr>
            <a:xfrm>
              <a:off x="8477922" y="4695268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 descr="clone from server repo to client">
            <a:extLst>
              <a:ext uri="{FF2B5EF4-FFF2-40B4-BE49-F238E27FC236}">
                <a16:creationId xmlns:a16="http://schemas.microsoft.com/office/drawing/2014/main" id="{BAE40FE1-EE17-C24D-8C9A-99B1899D5205}"/>
              </a:ext>
            </a:extLst>
          </p:cNvPr>
          <p:cNvCxnSpPr/>
          <p:nvPr/>
        </p:nvCxnSpPr>
        <p:spPr>
          <a:xfrm>
            <a:off x="8244348" y="2393802"/>
            <a:ext cx="1076633" cy="0"/>
          </a:xfrm>
          <a:prstGeom prst="straightConnector1">
            <a:avLst/>
          </a:prstGeom>
          <a:ln w="254000" cmpd="sng">
            <a:solidFill>
              <a:schemeClr val="accent6">
                <a:lumMod val="60000"/>
                <a:lumOff val="4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 descr="push from client back to server">
            <a:extLst>
              <a:ext uri="{FF2B5EF4-FFF2-40B4-BE49-F238E27FC236}">
                <a16:creationId xmlns:a16="http://schemas.microsoft.com/office/drawing/2014/main" id="{B9F7CF1A-C821-0340-9F02-99ACB72D189C}"/>
              </a:ext>
            </a:extLst>
          </p:cNvPr>
          <p:cNvCxnSpPr>
            <a:cxnSpLocks/>
          </p:cNvCxnSpPr>
          <p:nvPr/>
        </p:nvCxnSpPr>
        <p:spPr>
          <a:xfrm flipH="1">
            <a:off x="8256638" y="5442810"/>
            <a:ext cx="1076633" cy="0"/>
          </a:xfrm>
          <a:prstGeom prst="straightConnector1">
            <a:avLst/>
          </a:prstGeom>
          <a:ln w="254000" cmpd="sng">
            <a:solidFill>
              <a:schemeClr val="accent6">
                <a:lumMod val="60000"/>
                <a:lumOff val="4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 descr="commit locally">
            <a:extLst>
              <a:ext uri="{FF2B5EF4-FFF2-40B4-BE49-F238E27FC236}">
                <a16:creationId xmlns:a16="http://schemas.microsoft.com/office/drawing/2014/main" id="{441ABA01-8D4A-234A-8F4E-D69F3281EA4B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9500422" y="3869647"/>
            <a:ext cx="1076633" cy="0"/>
          </a:xfrm>
          <a:prstGeom prst="straightConnector1">
            <a:avLst/>
          </a:prstGeom>
          <a:ln w="254000" cmpd="sng">
            <a:solidFill>
              <a:schemeClr val="accent6">
                <a:lumMod val="60000"/>
                <a:lumOff val="4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9660271-51F0-314F-9CC0-A42B9460A97F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7012855" y="3845071"/>
            <a:ext cx="1076633" cy="0"/>
          </a:xfrm>
          <a:prstGeom prst="straightConnector1">
            <a:avLst/>
          </a:prstGeom>
          <a:ln w="63500" cmpd="sng">
            <a:solidFill>
              <a:schemeClr val="accent6">
                <a:lumMod val="60000"/>
                <a:lumOff val="40000"/>
              </a:schemeClr>
            </a:solidFill>
            <a:prstDash val="sysDot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EEC4F4F5-C8CE-4347-BCAD-A3DC52D58289}"/>
              </a:ext>
            </a:extLst>
          </p:cNvPr>
          <p:cNvSpPr/>
          <p:nvPr/>
        </p:nvSpPr>
        <p:spPr>
          <a:xfrm>
            <a:off x="8394578" y="1825423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clone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93C2B1D-CAF0-C140-BA69-ACB9D9569222}"/>
              </a:ext>
            </a:extLst>
          </p:cNvPr>
          <p:cNvSpPr/>
          <p:nvPr/>
        </p:nvSpPr>
        <p:spPr>
          <a:xfrm>
            <a:off x="8561759" y="5681139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push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B29E631-57FA-3846-BAE8-EFEBE86C2EE3}"/>
              </a:ext>
            </a:extLst>
          </p:cNvPr>
          <p:cNvSpPr/>
          <p:nvPr/>
        </p:nvSpPr>
        <p:spPr>
          <a:xfrm>
            <a:off x="8948314" y="3534592"/>
            <a:ext cx="90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commit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AE33DE-444C-3A48-956A-9C07487A7ECE}"/>
              </a:ext>
            </a:extLst>
          </p:cNvPr>
          <p:cNvCxnSpPr/>
          <p:nvPr/>
        </p:nvCxnSpPr>
        <p:spPr>
          <a:xfrm>
            <a:off x="8003689" y="1690688"/>
            <a:ext cx="0" cy="502920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4AFAC81-1B16-CB45-BA3F-56A7A6DD1E5D}"/>
              </a:ext>
            </a:extLst>
          </p:cNvPr>
          <p:cNvSpPr/>
          <p:nvPr/>
        </p:nvSpPr>
        <p:spPr>
          <a:xfrm>
            <a:off x="6747642" y="6422181"/>
            <a:ext cx="117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halkduster" panose="03050602040202020205" pitchFamily="66" charset="77"/>
              </a:rPr>
              <a:t>SERVER</a:t>
            </a:r>
            <a:endParaRPr lang="en-US" dirty="0">
              <a:solidFill>
                <a:srgbClr val="000000"/>
              </a:solidFill>
              <a:effectLst/>
              <a:latin typeface="Chalkduster" panose="03050602040202020205" pitchFamily="66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0224DE6-377F-C44C-91E6-D72A2C71AB40}"/>
              </a:ext>
            </a:extLst>
          </p:cNvPr>
          <p:cNvSpPr/>
          <p:nvPr/>
        </p:nvSpPr>
        <p:spPr>
          <a:xfrm>
            <a:off x="3122087" y="5577558"/>
            <a:ext cx="163438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Single user</a:t>
            </a:r>
          </a:p>
        </p:txBody>
      </p:sp>
    </p:spTree>
    <p:extLst>
      <p:ext uri="{BB962C8B-B14F-4D97-AF65-F5344CB8AC3E}">
        <p14:creationId xmlns:p14="http://schemas.microsoft.com/office/powerpoint/2010/main" val="18903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5BB9-D044-1E42-A8E6-96F1604C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Review: </a:t>
            </a:r>
            <a:r>
              <a:rPr lang="en-US" dirty="0">
                <a:latin typeface="Courier" pitchFamily="2" charset="0"/>
              </a:rPr>
              <a:t>git</a:t>
            </a:r>
            <a:r>
              <a:rPr lang="en-US" dirty="0"/>
              <a:t> Basics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F44F1-DC4D-224D-9514-1066F0D66D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a change happens on server:</a:t>
            </a:r>
          </a:p>
          <a:p>
            <a:pPr lvl="1"/>
            <a:r>
              <a:rPr lang="en-US" dirty="0"/>
              <a:t>We can “pull” it over, …</a:t>
            </a:r>
          </a:p>
          <a:p>
            <a:pPr lvl="1"/>
            <a:r>
              <a:rPr lang="en-US" dirty="0"/>
              <a:t>… as long our repo is consistent.</a:t>
            </a:r>
          </a:p>
          <a:p>
            <a:r>
              <a:rPr lang="en-US" dirty="0"/>
              <a:t>If local change not committed</a:t>
            </a:r>
          </a:p>
          <a:p>
            <a:pPr lvl="1"/>
            <a:r>
              <a:rPr lang="en-US" dirty="0"/>
              <a:t>We can first “stash”,</a:t>
            </a:r>
          </a:p>
          <a:p>
            <a:pPr lvl="2"/>
            <a:r>
              <a:rPr lang="en-US" dirty="0"/>
              <a:t>(saving our changes)</a:t>
            </a:r>
          </a:p>
          <a:p>
            <a:pPr lvl="1"/>
            <a:r>
              <a:rPr lang="en-US" dirty="0"/>
              <a:t>Then “pull” to update local repo,</a:t>
            </a:r>
          </a:p>
          <a:p>
            <a:pPr lvl="1"/>
            <a:r>
              <a:rPr lang="en-US" dirty="0"/>
              <a:t>And then “stash pop”</a:t>
            </a:r>
          </a:p>
          <a:p>
            <a:pPr lvl="2"/>
            <a:r>
              <a:rPr lang="en-US" dirty="0"/>
              <a:t>(restoring our changes)</a:t>
            </a:r>
          </a:p>
          <a:p>
            <a:r>
              <a:rPr lang="en-US" dirty="0"/>
              <a:t>If local change committed</a:t>
            </a:r>
          </a:p>
          <a:p>
            <a:pPr lvl="1"/>
            <a:r>
              <a:rPr lang="en-US" dirty="0"/>
              <a:t>We will need to “merge” commits.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3CF9C-1588-9E44-B352-3B95FC46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5</a:t>
            </a:fld>
            <a:endParaRPr lang="en-US"/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4CEABEFD-87B6-E345-ADC6-3E470FEE9CE6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F37917-FD3A-4669-9018-DA04BCDD3D7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9" name="Group 18" descr="repo with two commits on server">
            <a:extLst>
              <a:ext uri="{FF2B5EF4-FFF2-40B4-BE49-F238E27FC236}">
                <a16:creationId xmlns:a16="http://schemas.microsoft.com/office/drawing/2014/main" id="{20AA8641-A478-6347-8D1B-A4BF48D446E8}"/>
              </a:ext>
            </a:extLst>
          </p:cNvPr>
          <p:cNvGrpSpPr/>
          <p:nvPr/>
        </p:nvGrpSpPr>
        <p:grpSpPr>
          <a:xfrm>
            <a:off x="7232854" y="1825989"/>
            <a:ext cx="557981" cy="1135626"/>
            <a:chOff x="8037871" y="2477729"/>
            <a:chExt cx="557981" cy="1135626"/>
          </a:xfrm>
        </p:grpSpPr>
        <p:sp>
          <p:nvSpPr>
            <p:cNvPr id="20" name="Snip Diagonal Corner Rectangle 19">
              <a:extLst>
                <a:ext uri="{FF2B5EF4-FFF2-40B4-BE49-F238E27FC236}">
                  <a16:creationId xmlns:a16="http://schemas.microsoft.com/office/drawing/2014/main" id="{C8708A96-6B45-E24D-9AEB-21A537BF7AC3}"/>
                </a:ext>
              </a:extLst>
            </p:cNvPr>
            <p:cNvSpPr/>
            <p:nvPr/>
          </p:nvSpPr>
          <p:spPr>
            <a:xfrm>
              <a:off x="8037871" y="2477729"/>
              <a:ext cx="557981" cy="1135626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B1BCF0C-C240-C640-A239-181BC7DCFE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315541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71CE82E-1EA3-E349-AF68-D02A98935A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269120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F910D51-F568-E042-A0D7-E150A1526092}"/>
                </a:ext>
              </a:extLst>
            </p:cNvPr>
            <p:cNvCxnSpPr>
              <a:stCxn id="22" idx="4"/>
              <a:endCxn id="21" idx="0"/>
            </p:cNvCxnSpPr>
            <p:nvPr/>
          </p:nvCxnSpPr>
          <p:spPr>
            <a:xfrm>
              <a:off x="8325522" y="2964790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 descr="repo with newly added commit on server">
            <a:extLst>
              <a:ext uri="{FF2B5EF4-FFF2-40B4-BE49-F238E27FC236}">
                <a16:creationId xmlns:a16="http://schemas.microsoft.com/office/drawing/2014/main" id="{CE655E67-5745-3740-AF83-C755852E21E6}"/>
              </a:ext>
            </a:extLst>
          </p:cNvPr>
          <p:cNvGrpSpPr/>
          <p:nvPr/>
        </p:nvGrpSpPr>
        <p:grpSpPr>
          <a:xfrm>
            <a:off x="7289389" y="4677552"/>
            <a:ext cx="557981" cy="1499411"/>
            <a:chOff x="8190271" y="4252459"/>
            <a:chExt cx="557981" cy="1499411"/>
          </a:xfrm>
        </p:grpSpPr>
        <p:sp>
          <p:nvSpPr>
            <p:cNvPr id="25" name="Snip Diagonal Corner Rectangle 24">
              <a:extLst>
                <a:ext uri="{FF2B5EF4-FFF2-40B4-BE49-F238E27FC236}">
                  <a16:creationId xmlns:a16="http://schemas.microsoft.com/office/drawing/2014/main" id="{780BE566-BDC8-0C4C-85A3-7AA3F885B79E}"/>
                </a:ext>
              </a:extLst>
            </p:cNvPr>
            <p:cNvSpPr/>
            <p:nvPr/>
          </p:nvSpPr>
          <p:spPr>
            <a:xfrm>
              <a:off x="8190271" y="4252459"/>
              <a:ext cx="557981" cy="1499411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A2DB38C-88DA-BD43-BA6D-40ECAF227B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6280" y="5336081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6D2E22E-9546-B142-9F99-087FD44D309C}"/>
                </a:ext>
              </a:extLst>
            </p:cNvPr>
            <p:cNvCxnSpPr/>
            <p:nvPr/>
          </p:nvCxnSpPr>
          <p:spPr>
            <a:xfrm>
              <a:off x="8477922" y="5152465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E790650-4AD6-FE4B-9CAA-E3AF5F5B54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88589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4618470-10B0-684A-BEB3-29544ADE87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42168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23DE1CC-6032-BE46-B467-35C303E069E6}"/>
                </a:ext>
              </a:extLst>
            </p:cNvPr>
            <p:cNvCxnSpPr>
              <a:stCxn id="29" idx="4"/>
              <a:endCxn id="28" idx="0"/>
            </p:cNvCxnSpPr>
            <p:nvPr/>
          </p:nvCxnSpPr>
          <p:spPr>
            <a:xfrm>
              <a:off x="8477922" y="4695268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 descr="repo with two commits locally">
            <a:extLst>
              <a:ext uri="{FF2B5EF4-FFF2-40B4-BE49-F238E27FC236}">
                <a16:creationId xmlns:a16="http://schemas.microsoft.com/office/drawing/2014/main" id="{5EF08E81-4836-3A46-9A6A-BFDD7F73DF35}"/>
              </a:ext>
            </a:extLst>
          </p:cNvPr>
          <p:cNvGrpSpPr/>
          <p:nvPr/>
        </p:nvGrpSpPr>
        <p:grpSpPr>
          <a:xfrm>
            <a:off x="9711869" y="1836865"/>
            <a:ext cx="557981" cy="1135626"/>
            <a:chOff x="8037871" y="2477729"/>
            <a:chExt cx="557981" cy="1135626"/>
          </a:xfrm>
        </p:grpSpPr>
        <p:sp>
          <p:nvSpPr>
            <p:cNvPr id="32" name="Snip Diagonal Corner Rectangle 31">
              <a:extLst>
                <a:ext uri="{FF2B5EF4-FFF2-40B4-BE49-F238E27FC236}">
                  <a16:creationId xmlns:a16="http://schemas.microsoft.com/office/drawing/2014/main" id="{DE8AD85E-7DE7-8B46-8167-EF58C21A7811}"/>
                </a:ext>
              </a:extLst>
            </p:cNvPr>
            <p:cNvSpPr/>
            <p:nvPr/>
          </p:nvSpPr>
          <p:spPr>
            <a:xfrm>
              <a:off x="8037871" y="2477729"/>
              <a:ext cx="557981" cy="1135626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2C49BCD-2E81-6A4A-846C-9ACD898505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315541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39846C5-C163-F940-A208-BEB15DC04A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269120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69C716D-DB25-EE4A-9D30-80F51A315FF3}"/>
                </a:ext>
              </a:extLst>
            </p:cNvPr>
            <p:cNvCxnSpPr>
              <a:stCxn id="34" idx="4"/>
              <a:endCxn id="33" idx="0"/>
            </p:cNvCxnSpPr>
            <p:nvPr/>
          </p:nvCxnSpPr>
          <p:spPr>
            <a:xfrm>
              <a:off x="8325522" y="2964790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 descr="repo with newly added commit locally">
            <a:extLst>
              <a:ext uri="{FF2B5EF4-FFF2-40B4-BE49-F238E27FC236}">
                <a16:creationId xmlns:a16="http://schemas.microsoft.com/office/drawing/2014/main" id="{5CE02BB2-AAEB-4B4F-A55C-746108EC7395}"/>
              </a:ext>
            </a:extLst>
          </p:cNvPr>
          <p:cNvGrpSpPr/>
          <p:nvPr/>
        </p:nvGrpSpPr>
        <p:grpSpPr>
          <a:xfrm>
            <a:off x="9759747" y="4645390"/>
            <a:ext cx="557981" cy="1499411"/>
            <a:chOff x="8190271" y="4252459"/>
            <a:chExt cx="557981" cy="1499411"/>
          </a:xfrm>
        </p:grpSpPr>
        <p:sp>
          <p:nvSpPr>
            <p:cNvPr id="37" name="Snip Diagonal Corner Rectangle 36">
              <a:extLst>
                <a:ext uri="{FF2B5EF4-FFF2-40B4-BE49-F238E27FC236}">
                  <a16:creationId xmlns:a16="http://schemas.microsoft.com/office/drawing/2014/main" id="{7E7E70D3-9FDE-FC42-8624-A344B46C4A70}"/>
                </a:ext>
              </a:extLst>
            </p:cNvPr>
            <p:cNvSpPr/>
            <p:nvPr/>
          </p:nvSpPr>
          <p:spPr>
            <a:xfrm>
              <a:off x="8190271" y="4252459"/>
              <a:ext cx="557981" cy="1499411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3EFDE2B-EAB0-8241-BD67-080C5DFCC1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6280" y="5336081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590449C5-D8D7-ED46-B887-39A914E91F20}"/>
                </a:ext>
              </a:extLst>
            </p:cNvPr>
            <p:cNvCxnSpPr/>
            <p:nvPr/>
          </p:nvCxnSpPr>
          <p:spPr>
            <a:xfrm>
              <a:off x="8477922" y="5152465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5DD7DA6-A9A8-AD4D-B2F5-70680BAF11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88589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0A52FA3-2331-4247-88E3-A5A2C392AF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42168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C85D7E0-C180-954A-99CD-5EE4B9ABD2A2}"/>
                </a:ext>
              </a:extLst>
            </p:cNvPr>
            <p:cNvCxnSpPr>
              <a:stCxn id="41" idx="4"/>
              <a:endCxn id="40" idx="0"/>
            </p:cNvCxnSpPr>
            <p:nvPr/>
          </p:nvCxnSpPr>
          <p:spPr>
            <a:xfrm>
              <a:off x="8477922" y="4695268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 descr="clone from server repo to client">
            <a:extLst>
              <a:ext uri="{FF2B5EF4-FFF2-40B4-BE49-F238E27FC236}">
                <a16:creationId xmlns:a16="http://schemas.microsoft.com/office/drawing/2014/main" id="{92EC0342-F13F-7B40-A951-A48B1180FFC2}"/>
              </a:ext>
            </a:extLst>
          </p:cNvPr>
          <p:cNvCxnSpPr/>
          <p:nvPr/>
        </p:nvCxnSpPr>
        <p:spPr>
          <a:xfrm>
            <a:off x="8244348" y="2393802"/>
            <a:ext cx="1076633" cy="0"/>
          </a:xfrm>
          <a:prstGeom prst="straightConnector1">
            <a:avLst/>
          </a:prstGeom>
          <a:ln w="254000" cmpd="dbl">
            <a:solidFill>
              <a:schemeClr val="accent6">
                <a:lumMod val="60000"/>
                <a:lumOff val="4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 descr="push from client back to server">
            <a:extLst>
              <a:ext uri="{FF2B5EF4-FFF2-40B4-BE49-F238E27FC236}">
                <a16:creationId xmlns:a16="http://schemas.microsoft.com/office/drawing/2014/main" id="{A707C56E-0939-D649-B97D-6F8186301561}"/>
              </a:ext>
            </a:extLst>
          </p:cNvPr>
          <p:cNvCxnSpPr>
            <a:cxnSpLocks/>
          </p:cNvCxnSpPr>
          <p:nvPr/>
        </p:nvCxnSpPr>
        <p:spPr>
          <a:xfrm>
            <a:off x="8256638" y="5442810"/>
            <a:ext cx="1076633" cy="0"/>
          </a:xfrm>
          <a:prstGeom prst="straightConnector1">
            <a:avLst/>
          </a:prstGeom>
          <a:ln w="254000" cmpd="sng">
            <a:solidFill>
              <a:schemeClr val="accent6">
                <a:lumMod val="60000"/>
                <a:lumOff val="4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 descr="commit locally">
            <a:extLst>
              <a:ext uri="{FF2B5EF4-FFF2-40B4-BE49-F238E27FC236}">
                <a16:creationId xmlns:a16="http://schemas.microsoft.com/office/drawing/2014/main" id="{AAEA3CB0-2BB8-4049-B9C3-8AD98AC19889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9500422" y="3869647"/>
            <a:ext cx="1076633" cy="0"/>
          </a:xfrm>
          <a:prstGeom prst="straightConnector1">
            <a:avLst/>
          </a:prstGeom>
          <a:ln w="63500" cmpd="sng">
            <a:solidFill>
              <a:schemeClr val="accent6">
                <a:lumMod val="60000"/>
                <a:lumOff val="40000"/>
              </a:schemeClr>
            </a:solidFill>
            <a:prstDash val="sysDot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9E973CF-2C34-0543-A381-12C3C43B14CB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7012855" y="3845071"/>
            <a:ext cx="1076633" cy="0"/>
          </a:xfrm>
          <a:prstGeom prst="straightConnector1">
            <a:avLst/>
          </a:prstGeom>
          <a:ln w="254000" cmpd="sng">
            <a:solidFill>
              <a:schemeClr val="accent6">
                <a:lumMod val="60000"/>
                <a:lumOff val="40000"/>
              </a:schemeClr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24E9D3A3-1268-E643-B3CA-5A222A81BB34}"/>
              </a:ext>
            </a:extLst>
          </p:cNvPr>
          <p:cNvSpPr/>
          <p:nvPr/>
        </p:nvSpPr>
        <p:spPr>
          <a:xfrm>
            <a:off x="8202854" y="1825423"/>
            <a:ext cx="1124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ffectLst/>
              </a:rPr>
              <a:t>consistent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967A57-63A7-B74F-A909-CC10ACB35BBF}"/>
              </a:ext>
            </a:extLst>
          </p:cNvPr>
          <p:cNvSpPr/>
          <p:nvPr/>
        </p:nvSpPr>
        <p:spPr>
          <a:xfrm>
            <a:off x="8561759" y="5681139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pull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3428050-7EED-344A-B7AF-9191F4F511C6}"/>
              </a:ext>
            </a:extLst>
          </p:cNvPr>
          <p:cNvSpPr/>
          <p:nvPr/>
        </p:nvSpPr>
        <p:spPr>
          <a:xfrm>
            <a:off x="6426099" y="3527054"/>
            <a:ext cx="100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(change)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C2203D1-72D6-8149-91A3-731EE2E6F29D}"/>
              </a:ext>
            </a:extLst>
          </p:cNvPr>
          <p:cNvCxnSpPr/>
          <p:nvPr/>
        </p:nvCxnSpPr>
        <p:spPr>
          <a:xfrm>
            <a:off x="8003689" y="1690688"/>
            <a:ext cx="0" cy="502920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9299ED07-1EF6-4D40-91C3-8B0FB95584F7}"/>
              </a:ext>
            </a:extLst>
          </p:cNvPr>
          <p:cNvSpPr/>
          <p:nvPr/>
        </p:nvSpPr>
        <p:spPr>
          <a:xfrm>
            <a:off x="6747642" y="6422181"/>
            <a:ext cx="117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halkduster" panose="03050602040202020205" pitchFamily="66" charset="77"/>
              </a:rPr>
              <a:t>SERVER</a:t>
            </a:r>
            <a:endParaRPr lang="en-US" dirty="0">
              <a:solidFill>
                <a:srgbClr val="000000"/>
              </a:solidFill>
              <a:effectLst/>
              <a:latin typeface="Chalkduster" panose="03050602040202020205" pitchFamily="66" charset="77"/>
            </a:endParaRPr>
          </a:p>
        </p:txBody>
      </p:sp>
      <p:sp>
        <p:nvSpPr>
          <p:cNvPr id="55" name="Oval 54" descr="local change not committed">
            <a:extLst>
              <a:ext uri="{FF2B5EF4-FFF2-40B4-BE49-F238E27FC236}">
                <a16:creationId xmlns:a16="http://schemas.microsoft.com/office/drawing/2014/main" id="{2E39114C-5904-5744-A166-D217177F7751}"/>
              </a:ext>
            </a:extLst>
          </p:cNvPr>
          <p:cNvSpPr>
            <a:spLocks noChangeAspect="1"/>
          </p:cNvSpPr>
          <p:nvPr/>
        </p:nvSpPr>
        <p:spPr>
          <a:xfrm>
            <a:off x="10420341" y="2514550"/>
            <a:ext cx="274320" cy="27358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2342F95-A7D1-D64D-AF44-0A07E55C5B0D}"/>
              </a:ext>
            </a:extLst>
          </p:cNvPr>
          <p:cNvCxnSpPr>
            <a:cxnSpLocks/>
            <a:stCxn id="33" idx="6"/>
            <a:endCxn id="55" idx="2"/>
          </p:cNvCxnSpPr>
          <p:nvPr/>
        </p:nvCxnSpPr>
        <p:spPr>
          <a:xfrm>
            <a:off x="10136680" y="2651343"/>
            <a:ext cx="28366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 descr="local change not committed">
            <a:extLst>
              <a:ext uri="{FF2B5EF4-FFF2-40B4-BE49-F238E27FC236}">
                <a16:creationId xmlns:a16="http://schemas.microsoft.com/office/drawing/2014/main" id="{FD5470BA-D32B-854B-8E7C-66F36AB7A22A}"/>
              </a:ext>
            </a:extLst>
          </p:cNvPr>
          <p:cNvSpPr>
            <a:spLocks noChangeAspect="1"/>
          </p:cNvSpPr>
          <p:nvPr/>
        </p:nvSpPr>
        <p:spPr>
          <a:xfrm>
            <a:off x="10469884" y="5734605"/>
            <a:ext cx="274320" cy="27358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ED1F467-A952-E740-831A-377B31CE2BE3}"/>
              </a:ext>
            </a:extLst>
          </p:cNvPr>
          <p:cNvCxnSpPr>
            <a:cxnSpLocks/>
            <a:endCxn id="60" idx="2"/>
          </p:cNvCxnSpPr>
          <p:nvPr/>
        </p:nvCxnSpPr>
        <p:spPr>
          <a:xfrm>
            <a:off x="10186223" y="5871398"/>
            <a:ext cx="28366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 descr="commit locally">
            <a:extLst>
              <a:ext uri="{FF2B5EF4-FFF2-40B4-BE49-F238E27FC236}">
                <a16:creationId xmlns:a16="http://schemas.microsoft.com/office/drawing/2014/main" id="{AC36AD2F-027E-9F47-AB24-1185DEBACB69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9336024" y="4233672"/>
            <a:ext cx="2450592" cy="0"/>
          </a:xfrm>
          <a:prstGeom prst="straightConnector1">
            <a:avLst/>
          </a:prstGeom>
          <a:ln w="63500" cmpd="sng">
            <a:solidFill>
              <a:schemeClr val="accent4">
                <a:lumMod val="60000"/>
                <a:lumOff val="40000"/>
              </a:schemeClr>
            </a:solidFill>
            <a:prstDash val="soli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66DEAFE0-E496-6E43-B635-42E7930A43AB}"/>
              </a:ext>
            </a:extLst>
          </p:cNvPr>
          <p:cNvSpPr/>
          <p:nvPr/>
        </p:nvSpPr>
        <p:spPr>
          <a:xfrm>
            <a:off x="10694661" y="3816628"/>
            <a:ext cx="668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  <a:effectLst/>
              </a:rPr>
              <a:t>tash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pop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883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nip Diagonal Corner Rectangle 42">
            <a:extLst>
              <a:ext uri="{FF2B5EF4-FFF2-40B4-BE49-F238E27FC236}">
                <a16:creationId xmlns:a16="http://schemas.microsoft.com/office/drawing/2014/main" id="{DE33C10F-3B4D-A24B-ACC1-073767ACF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69508" y="2366987"/>
            <a:ext cx="994284" cy="2898187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Snip Diagonal Corner Rectangle 41">
            <a:extLst>
              <a:ext uri="{FF2B5EF4-FFF2-40B4-BE49-F238E27FC236}">
                <a16:creationId xmlns:a16="http://schemas.microsoft.com/office/drawing/2014/main" id="{A9114EC4-78B6-CC4A-A409-9440D2DC2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64588" y="2362067"/>
            <a:ext cx="994284" cy="2463421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Snip Diagonal Corner Rectangle 40">
            <a:extLst>
              <a:ext uri="{FF2B5EF4-FFF2-40B4-BE49-F238E27FC236}">
                <a16:creationId xmlns:a16="http://schemas.microsoft.com/office/drawing/2014/main" id="{DDC4798A-7C73-4B40-B000-873661ABF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59668" y="2357147"/>
            <a:ext cx="994284" cy="1908107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snip rect 2">
            <a:extLst>
              <a:ext uri="{FF2B5EF4-FFF2-40B4-BE49-F238E27FC236}">
                <a16:creationId xmlns:a16="http://schemas.microsoft.com/office/drawing/2014/main" id="{5E4138E5-325F-7145-97FF-132C1D336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54748" y="2352227"/>
            <a:ext cx="994284" cy="1499411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51E4B-25B0-8845-A4E7-26F340AF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Review: </a:t>
            </a:r>
            <a:r>
              <a:rPr lang="en-US" dirty="0">
                <a:latin typeface="Courier" pitchFamily="2" charset="0"/>
              </a:rPr>
              <a:t>git</a:t>
            </a:r>
            <a:r>
              <a:rPr lang="en-US" dirty="0"/>
              <a:t> Basics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0BE11-838D-B14B-A92D-61EB61C5A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Development in a branch:</a:t>
            </a:r>
          </a:p>
          <a:p>
            <a:pPr lvl="1"/>
            <a:r>
              <a:rPr lang="en-US" dirty="0"/>
              <a:t>“fetch” to update repo;</a:t>
            </a:r>
          </a:p>
          <a:p>
            <a:pPr lvl="1"/>
            <a:r>
              <a:rPr lang="en-US" dirty="0"/>
              <a:t>Delay merges indefinitely.</a:t>
            </a:r>
          </a:p>
          <a:p>
            <a:r>
              <a:rPr lang="en-US" dirty="0"/>
              <a:t>Merge main into branch:</a:t>
            </a:r>
          </a:p>
          <a:p>
            <a:pPr lvl="1"/>
            <a:r>
              <a:rPr lang="en-US" dirty="0"/>
              <a:t>Update branch to reflect changes;</a:t>
            </a:r>
          </a:p>
          <a:p>
            <a:pPr lvl="1"/>
            <a:r>
              <a:rPr lang="en-US" dirty="0"/>
              <a:t>Easier sooner.</a:t>
            </a:r>
          </a:p>
          <a:p>
            <a:r>
              <a:rPr lang="en-US" dirty="0"/>
              <a:t>Merge into main:</a:t>
            </a:r>
          </a:p>
          <a:p>
            <a:pPr lvl="1"/>
            <a:r>
              <a:rPr lang="en-US" dirty="0"/>
              <a:t>Use work of branch;</a:t>
            </a:r>
          </a:p>
          <a:p>
            <a:pPr lvl="1"/>
            <a:r>
              <a:rPr lang="en-US" dirty="0"/>
              <a:t>Best if branch already up-to-date.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5DD68-D7B8-3F42-B07E-737D191C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5EBEA-C526-A545-BD2E-B52BDD385272}"/>
              </a:ext>
            </a:extLst>
          </p:cNvPr>
          <p:cNvSpPr/>
          <p:nvPr/>
        </p:nvSpPr>
        <p:spPr>
          <a:xfrm>
            <a:off x="1981200" y="5890478"/>
            <a:ext cx="253180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“main” sometimes called “master”</a:t>
            </a:r>
          </a:p>
        </p:txBody>
      </p:sp>
      <p:grpSp>
        <p:nvGrpSpPr>
          <p:cNvPr id="21" name="Group 20" descr="change in main">
            <a:extLst>
              <a:ext uri="{FF2B5EF4-FFF2-40B4-BE49-F238E27FC236}">
                <a16:creationId xmlns:a16="http://schemas.microsoft.com/office/drawing/2014/main" id="{3036A579-04E0-4945-BF8D-764A68EEA7E5}"/>
              </a:ext>
            </a:extLst>
          </p:cNvPr>
          <p:cNvGrpSpPr/>
          <p:nvPr/>
        </p:nvGrpSpPr>
        <p:grpSpPr>
          <a:xfrm>
            <a:off x="7995837" y="3247313"/>
            <a:ext cx="274320" cy="457202"/>
            <a:chOff x="7995837" y="3247313"/>
            <a:chExt cx="274320" cy="45720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4100169-5942-A243-86E0-290974FFEB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5837" y="3430929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C8936FD-DA92-1748-95CC-CB4FC0804CFD}"/>
                </a:ext>
              </a:extLst>
            </p:cNvPr>
            <p:cNvCxnSpPr/>
            <p:nvPr/>
          </p:nvCxnSpPr>
          <p:spPr>
            <a:xfrm>
              <a:off x="8137479" y="3247313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nip rect 1">
            <a:extLst>
              <a:ext uri="{FF2B5EF4-FFF2-40B4-BE49-F238E27FC236}">
                <a16:creationId xmlns:a16="http://schemas.microsoft.com/office/drawing/2014/main" id="{74430F76-EEBF-0A4A-B10E-7E721C08B3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44995" y="2343089"/>
            <a:ext cx="557981" cy="1135626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 descr="original version">
            <a:extLst>
              <a:ext uri="{FF2B5EF4-FFF2-40B4-BE49-F238E27FC236}">
                <a16:creationId xmlns:a16="http://schemas.microsoft.com/office/drawing/2014/main" id="{6CD56198-2FEE-B147-8ABF-A5332D393FEF}"/>
              </a:ext>
            </a:extLst>
          </p:cNvPr>
          <p:cNvSpPr>
            <a:spLocks noChangeAspect="1"/>
          </p:cNvSpPr>
          <p:nvPr/>
        </p:nvSpPr>
        <p:spPr>
          <a:xfrm>
            <a:off x="8000319" y="2516530"/>
            <a:ext cx="274320" cy="2735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5" name="Group 24" descr="change in branch">
            <a:extLst>
              <a:ext uri="{FF2B5EF4-FFF2-40B4-BE49-F238E27FC236}">
                <a16:creationId xmlns:a16="http://schemas.microsoft.com/office/drawing/2014/main" id="{B7797E86-4EBB-1143-ADCD-C8422CB1CA1A}"/>
              </a:ext>
            </a:extLst>
          </p:cNvPr>
          <p:cNvGrpSpPr/>
          <p:nvPr/>
        </p:nvGrpSpPr>
        <p:grpSpPr>
          <a:xfrm>
            <a:off x="8445231" y="3699402"/>
            <a:ext cx="274320" cy="464210"/>
            <a:chOff x="8445231" y="3699402"/>
            <a:chExt cx="274320" cy="46421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D6672CC-7D7D-5044-BF45-B47F16D903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5231" y="3890026"/>
              <a:ext cx="274320" cy="27358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711472C-6A89-834B-9E67-4B00A5BB4A35}"/>
                </a:ext>
              </a:extLst>
            </p:cNvPr>
            <p:cNvCxnSpPr>
              <a:cxnSpLocks/>
              <a:stCxn id="17" idx="4"/>
              <a:endCxn id="16" idx="0"/>
            </p:cNvCxnSpPr>
            <p:nvPr/>
          </p:nvCxnSpPr>
          <p:spPr>
            <a:xfrm>
              <a:off x="8582391" y="3699402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 descr="change in main merged into branch">
            <a:extLst>
              <a:ext uri="{FF2B5EF4-FFF2-40B4-BE49-F238E27FC236}">
                <a16:creationId xmlns:a16="http://schemas.microsoft.com/office/drawing/2014/main" id="{A82C7DF5-1036-7345-9CBA-E9AB35AE7708}"/>
              </a:ext>
            </a:extLst>
          </p:cNvPr>
          <p:cNvGrpSpPr/>
          <p:nvPr/>
        </p:nvGrpSpPr>
        <p:grpSpPr>
          <a:xfrm>
            <a:off x="8137479" y="3699402"/>
            <a:ext cx="586992" cy="941070"/>
            <a:chOff x="8137479" y="3699402"/>
            <a:chExt cx="586992" cy="94107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27D6F02-2816-114F-9BBD-94BB70D6DCB3}"/>
                </a:ext>
              </a:extLst>
            </p:cNvPr>
            <p:cNvGrpSpPr/>
            <p:nvPr/>
          </p:nvGrpSpPr>
          <p:grpSpPr>
            <a:xfrm>
              <a:off x="8450151" y="4176262"/>
              <a:ext cx="274320" cy="464210"/>
              <a:chOff x="8445231" y="3699402"/>
              <a:chExt cx="274320" cy="46421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805D1D8-76F4-BE48-B148-C3435F3DC9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45231" y="3890026"/>
                <a:ext cx="274320" cy="273586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35CD2972-27A7-B64B-A777-0D67FA30F88E}"/>
                  </a:ext>
                </a:extLst>
              </p:cNvPr>
              <p:cNvCxnSpPr>
                <a:cxnSpLocks/>
                <a:endCxn id="27" idx="0"/>
              </p:cNvCxnSpPr>
              <p:nvPr/>
            </p:nvCxnSpPr>
            <p:spPr>
              <a:xfrm>
                <a:off x="8582391" y="3699402"/>
                <a:ext cx="0" cy="19062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D86FBE8-BC26-8B4B-AB39-A28984BF815A}"/>
                </a:ext>
              </a:extLst>
            </p:cNvPr>
            <p:cNvCxnSpPr>
              <a:endCxn id="27" idx="1"/>
            </p:cNvCxnSpPr>
            <p:nvPr/>
          </p:nvCxnSpPr>
          <p:spPr>
            <a:xfrm>
              <a:off x="8137479" y="3699402"/>
              <a:ext cx="352845" cy="7075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 descr="branching change">
            <a:extLst>
              <a:ext uri="{FF2B5EF4-FFF2-40B4-BE49-F238E27FC236}">
                <a16:creationId xmlns:a16="http://schemas.microsoft.com/office/drawing/2014/main" id="{B06F7C3D-2083-B942-9EF5-5D5727E380FF}"/>
              </a:ext>
            </a:extLst>
          </p:cNvPr>
          <p:cNvGrpSpPr/>
          <p:nvPr/>
        </p:nvGrpSpPr>
        <p:grpSpPr>
          <a:xfrm>
            <a:off x="8234466" y="3214260"/>
            <a:ext cx="485085" cy="485142"/>
            <a:chOff x="8234466" y="3214260"/>
            <a:chExt cx="485085" cy="48514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415A6F3-0E9B-B64A-ADE7-2283C0E14E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5231" y="3425816"/>
              <a:ext cx="274320" cy="27358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95A4E87-C210-5345-85F1-387DFA9268DF}"/>
                </a:ext>
              </a:extLst>
            </p:cNvPr>
            <p:cNvCxnSpPr>
              <a:stCxn id="11" idx="5"/>
              <a:endCxn id="17" idx="1"/>
            </p:cNvCxnSpPr>
            <p:nvPr/>
          </p:nvCxnSpPr>
          <p:spPr>
            <a:xfrm>
              <a:off x="8234466" y="3214260"/>
              <a:ext cx="250938" cy="2516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 descr="branch merged into main">
            <a:extLst>
              <a:ext uri="{FF2B5EF4-FFF2-40B4-BE49-F238E27FC236}">
                <a16:creationId xmlns:a16="http://schemas.microsoft.com/office/drawing/2014/main" id="{66DE1F49-4A03-E248-B422-8CC4D757AE2F}"/>
              </a:ext>
            </a:extLst>
          </p:cNvPr>
          <p:cNvGrpSpPr/>
          <p:nvPr/>
        </p:nvGrpSpPr>
        <p:grpSpPr>
          <a:xfrm>
            <a:off x="7991658" y="3704515"/>
            <a:ext cx="498666" cy="1394559"/>
            <a:chOff x="7991658" y="3704515"/>
            <a:chExt cx="498666" cy="139455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83CA164-6413-8E45-999D-EE08C84583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1658" y="4825488"/>
              <a:ext cx="274320" cy="2735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B076FEA-DB4A-644C-A7FB-52296815AF13}"/>
                </a:ext>
              </a:extLst>
            </p:cNvPr>
            <p:cNvCxnSpPr>
              <a:stCxn id="9" idx="4"/>
              <a:endCxn id="22" idx="0"/>
            </p:cNvCxnSpPr>
            <p:nvPr/>
          </p:nvCxnSpPr>
          <p:spPr>
            <a:xfrm flipH="1">
              <a:off x="8128818" y="3704515"/>
              <a:ext cx="4179" cy="11209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4C07270-06F8-0540-A876-5DDE8C92B6A2}"/>
                </a:ext>
              </a:extLst>
            </p:cNvPr>
            <p:cNvCxnSpPr>
              <a:cxnSpLocks/>
              <a:stCxn id="27" idx="3"/>
              <a:endCxn id="22" idx="7"/>
            </p:cNvCxnSpPr>
            <p:nvPr/>
          </p:nvCxnSpPr>
          <p:spPr>
            <a:xfrm flipH="1">
              <a:off x="8225805" y="4600406"/>
              <a:ext cx="264519" cy="265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 descr="change already in original repo">
            <a:extLst>
              <a:ext uri="{FF2B5EF4-FFF2-40B4-BE49-F238E27FC236}">
                <a16:creationId xmlns:a16="http://schemas.microsoft.com/office/drawing/2014/main" id="{0F68E516-834F-DE4A-9BF1-A78A2E890E6F}"/>
              </a:ext>
            </a:extLst>
          </p:cNvPr>
          <p:cNvGrpSpPr/>
          <p:nvPr/>
        </p:nvGrpSpPr>
        <p:grpSpPr>
          <a:xfrm>
            <a:off x="8000319" y="2790116"/>
            <a:ext cx="274320" cy="464210"/>
            <a:chOff x="8000319" y="2790116"/>
            <a:chExt cx="274320" cy="46421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EABC7B0-7341-0F41-B3C4-CE68DC0270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00319" y="2980740"/>
              <a:ext cx="274320" cy="2735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549D511-3DE7-3E4B-95D0-147F8D865E2A}"/>
                </a:ext>
              </a:extLst>
            </p:cNvPr>
            <p:cNvCxnSpPr>
              <a:stCxn id="12" idx="4"/>
              <a:endCxn id="11" idx="0"/>
            </p:cNvCxnSpPr>
            <p:nvPr/>
          </p:nvCxnSpPr>
          <p:spPr>
            <a:xfrm>
              <a:off x="8137479" y="2790116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85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42" grpId="1" animBg="1"/>
      <p:bldP spid="41" grpId="0" animBg="1"/>
      <p:bldP spid="41" grpId="1" animBg="1"/>
      <p:bldP spid="35" grpId="0" animBg="1"/>
      <p:bldP spid="35" grpId="1" animBg="1"/>
      <p:bldP spid="3" grpId="0" uiExpand="1" build="p" bldLvl="2"/>
      <p:bldP spid="6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CF8D-DD5B-E743-B4BC-C0B795A5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branches for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C43FE-94FC-E940-A7E4-801D10EBE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Branches can be made by “insiders”:</a:t>
            </a:r>
          </a:p>
          <a:p>
            <a:pPr lvl="1"/>
            <a:r>
              <a:rPr lang="en-US" dirty="0"/>
              <a:t>Branches can be pushed to the original repo;</a:t>
            </a:r>
          </a:p>
          <a:p>
            <a:pPr lvl="1"/>
            <a:r>
              <a:rPr lang="en-US" dirty="0"/>
              <a:t>Branches enjoy relative isolation;</a:t>
            </a:r>
          </a:p>
          <a:p>
            <a:pPr lvl="1"/>
            <a:r>
              <a:rPr lang="en-US" dirty="0"/>
              <a:t>Visible to other developers:</a:t>
            </a:r>
          </a:p>
          <a:p>
            <a:pPr lvl="2"/>
            <a:r>
              <a:rPr lang="en-US" dirty="0"/>
              <a:t>But usually extended only by a single developer;</a:t>
            </a:r>
          </a:p>
          <a:p>
            <a:pPr lvl="1"/>
            <a:r>
              <a:rPr lang="en-US" dirty="0"/>
              <a:t>They can be merged in or abandoned.</a:t>
            </a:r>
          </a:p>
          <a:p>
            <a:r>
              <a:rPr lang="en-US" dirty="0"/>
              <a:t>Use a </a:t>
            </a:r>
            <a:r>
              <a:rPr lang="en-US" dirty="0" err="1"/>
              <a:t>github</a:t>
            </a:r>
            <a:r>
              <a:rPr lang="en-US" dirty="0"/>
              <a:t> “pull request” to request feedback:</a:t>
            </a:r>
          </a:p>
          <a:p>
            <a:pPr lvl="1"/>
            <a:r>
              <a:rPr lang="en-US" dirty="0"/>
              <a:t>Alert other developers of a change;</a:t>
            </a:r>
          </a:p>
          <a:p>
            <a:pPr lvl="1"/>
            <a:r>
              <a:rPr lang="en-US" dirty="0"/>
              <a:t>Courtesy only, since you could merge into main.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4DA15-3D6C-864E-8325-5D8C68D5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A96339-BB64-144C-972F-38C22C4E782A}"/>
              </a:ext>
            </a:extLst>
          </p:cNvPr>
          <p:cNvSpPr/>
          <p:nvPr/>
        </p:nvSpPr>
        <p:spPr>
          <a:xfrm>
            <a:off x="3677264" y="5357840"/>
            <a:ext cx="2743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“pull request”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is a misnomer here</a:t>
            </a:r>
          </a:p>
        </p:txBody>
      </p:sp>
    </p:spTree>
    <p:extLst>
      <p:ext uri="{BB962C8B-B14F-4D97-AF65-F5344CB8AC3E}">
        <p14:creationId xmlns:p14="http://schemas.microsoft.com/office/powerpoint/2010/main" val="230185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A277-88EF-5142-BB45-5813F873A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“Forks” are made by outsiders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02352-4253-C841-AC56-714FA7A787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“fork” is a copy of a repo:</a:t>
            </a:r>
          </a:p>
          <a:p>
            <a:pPr lvl="1"/>
            <a:r>
              <a:rPr lang="en-US" dirty="0"/>
              <a:t>You don’t change original;</a:t>
            </a:r>
          </a:p>
          <a:p>
            <a:pPr lvl="1"/>
            <a:r>
              <a:rPr lang="en-US" dirty="0"/>
              <a:t>You can change your copy:</a:t>
            </a:r>
          </a:p>
          <a:p>
            <a:pPr lvl="2"/>
            <a:r>
              <a:rPr lang="en-US" dirty="0"/>
              <a:t>“push” changes you make.</a:t>
            </a:r>
          </a:p>
          <a:p>
            <a:pPr lvl="1"/>
            <a:r>
              <a:rPr lang="en-US" dirty="0"/>
              <a:t>Updates must happen through local clone pulling from upstream.</a:t>
            </a:r>
          </a:p>
          <a:p>
            <a:r>
              <a:rPr lang="en-US" dirty="0"/>
              <a:t>Local clone has two “remotes”:</a:t>
            </a:r>
          </a:p>
          <a:p>
            <a:pPr lvl="1"/>
            <a:r>
              <a:rPr lang="en-US" dirty="0"/>
              <a:t>“upstream” is original repo;</a:t>
            </a:r>
          </a:p>
          <a:p>
            <a:pPr lvl="1"/>
            <a:r>
              <a:rPr lang="en-US" dirty="0"/>
              <a:t>“origin” refers to the fork.</a:t>
            </a:r>
          </a:p>
          <a:p>
            <a:r>
              <a:rPr lang="en-US" dirty="0"/>
              <a:t>You can’t ”push” to the original!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E11F9-5A4F-7A4B-BAE4-5C2C7D89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8</a:t>
            </a:fld>
            <a:endParaRPr lang="en-US"/>
          </a:p>
        </p:txBody>
      </p:sp>
      <p:grpSp>
        <p:nvGrpSpPr>
          <p:cNvPr id="6" name="Group 5" descr="repo with two commits on server">
            <a:extLst>
              <a:ext uri="{FF2B5EF4-FFF2-40B4-BE49-F238E27FC236}">
                <a16:creationId xmlns:a16="http://schemas.microsoft.com/office/drawing/2014/main" id="{21FE1323-A860-CB43-AD70-A834392F2B77}"/>
              </a:ext>
            </a:extLst>
          </p:cNvPr>
          <p:cNvGrpSpPr/>
          <p:nvPr/>
        </p:nvGrpSpPr>
        <p:grpSpPr>
          <a:xfrm>
            <a:off x="1112273" y="1866318"/>
            <a:ext cx="557981" cy="1135626"/>
            <a:chOff x="8037871" y="2477729"/>
            <a:chExt cx="557981" cy="1135626"/>
          </a:xfrm>
        </p:grpSpPr>
        <p:sp>
          <p:nvSpPr>
            <p:cNvPr id="7" name="Snip Diagonal Corner Rectangle 6">
              <a:extLst>
                <a:ext uri="{FF2B5EF4-FFF2-40B4-BE49-F238E27FC236}">
                  <a16:creationId xmlns:a16="http://schemas.microsoft.com/office/drawing/2014/main" id="{21427F5E-59EB-4748-A53E-387E14FB7273}"/>
                </a:ext>
              </a:extLst>
            </p:cNvPr>
            <p:cNvSpPr/>
            <p:nvPr/>
          </p:nvSpPr>
          <p:spPr>
            <a:xfrm>
              <a:off x="8037871" y="2477729"/>
              <a:ext cx="557981" cy="1135626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C7AA9F2-DF6C-484E-9C9E-46B3D921A7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315541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C32F727-8DB4-8545-A64C-014468732E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269120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226AA37-5420-2241-998B-19E9AB9162D0}"/>
                </a:ext>
              </a:extLst>
            </p:cNvPr>
            <p:cNvCxnSpPr>
              <a:stCxn id="9" idx="4"/>
              <a:endCxn id="8" idx="0"/>
            </p:cNvCxnSpPr>
            <p:nvPr/>
          </p:nvCxnSpPr>
          <p:spPr>
            <a:xfrm>
              <a:off x="8325522" y="2964790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 descr="fork of repo on server">
            <a:extLst>
              <a:ext uri="{FF2B5EF4-FFF2-40B4-BE49-F238E27FC236}">
                <a16:creationId xmlns:a16="http://schemas.microsoft.com/office/drawing/2014/main" id="{8159D326-D14B-1840-8744-A94C60D3EC6F}"/>
              </a:ext>
            </a:extLst>
          </p:cNvPr>
          <p:cNvGrpSpPr/>
          <p:nvPr/>
        </p:nvGrpSpPr>
        <p:grpSpPr>
          <a:xfrm>
            <a:off x="1120933" y="4304718"/>
            <a:ext cx="557981" cy="1135626"/>
            <a:chOff x="8037871" y="2477729"/>
            <a:chExt cx="557981" cy="1135626"/>
          </a:xfrm>
        </p:grpSpPr>
        <p:sp>
          <p:nvSpPr>
            <p:cNvPr id="12" name="Snip Diagonal Corner Rectangle 11">
              <a:extLst>
                <a:ext uri="{FF2B5EF4-FFF2-40B4-BE49-F238E27FC236}">
                  <a16:creationId xmlns:a16="http://schemas.microsoft.com/office/drawing/2014/main" id="{2EB38821-061A-304D-A5AF-2E0A9C4B6E67}"/>
                </a:ext>
              </a:extLst>
            </p:cNvPr>
            <p:cNvSpPr/>
            <p:nvPr/>
          </p:nvSpPr>
          <p:spPr>
            <a:xfrm>
              <a:off x="8037871" y="2477729"/>
              <a:ext cx="557981" cy="1135626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DDA9D7E-A8D9-1642-99B4-D239B50757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315541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3FACAD8-000F-AA40-87EB-12E9AE1E36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269120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06E15DC-69E9-4641-84B0-1D74BD75F841}"/>
                </a:ext>
              </a:extLst>
            </p:cNvPr>
            <p:cNvCxnSpPr>
              <a:stCxn id="14" idx="4"/>
              <a:endCxn id="13" idx="0"/>
            </p:cNvCxnSpPr>
            <p:nvPr/>
          </p:nvCxnSpPr>
          <p:spPr>
            <a:xfrm>
              <a:off x="8325522" y="2964790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 descr="repo with two commits locally">
            <a:extLst>
              <a:ext uri="{FF2B5EF4-FFF2-40B4-BE49-F238E27FC236}">
                <a16:creationId xmlns:a16="http://schemas.microsoft.com/office/drawing/2014/main" id="{52DB7B4C-2909-E54C-8B6A-A6591DE66920}"/>
              </a:ext>
            </a:extLst>
          </p:cNvPr>
          <p:cNvGrpSpPr/>
          <p:nvPr/>
        </p:nvGrpSpPr>
        <p:grpSpPr>
          <a:xfrm>
            <a:off x="4107482" y="4319278"/>
            <a:ext cx="557981" cy="1135626"/>
            <a:chOff x="8037871" y="2477729"/>
            <a:chExt cx="557981" cy="1135626"/>
          </a:xfrm>
        </p:grpSpPr>
        <p:sp>
          <p:nvSpPr>
            <p:cNvPr id="17" name="Snip Diagonal Corner Rectangle 16">
              <a:extLst>
                <a:ext uri="{FF2B5EF4-FFF2-40B4-BE49-F238E27FC236}">
                  <a16:creationId xmlns:a16="http://schemas.microsoft.com/office/drawing/2014/main" id="{229CF684-3354-D849-AABC-6D632EAA244C}"/>
                </a:ext>
              </a:extLst>
            </p:cNvPr>
            <p:cNvSpPr/>
            <p:nvPr/>
          </p:nvSpPr>
          <p:spPr>
            <a:xfrm>
              <a:off x="8037871" y="2477729"/>
              <a:ext cx="557981" cy="1135626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ACBA93F-0592-6E44-9CD5-F578B21789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315541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630B251-2007-4444-95FE-FA5D35265A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269120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2991814-B43C-484E-8354-E44F48F7A727}"/>
                </a:ext>
              </a:extLst>
            </p:cNvPr>
            <p:cNvCxnSpPr>
              <a:stCxn id="19" idx="4"/>
              <a:endCxn id="18" idx="0"/>
            </p:cNvCxnSpPr>
            <p:nvPr/>
          </p:nvCxnSpPr>
          <p:spPr>
            <a:xfrm>
              <a:off x="8325522" y="2964790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 descr="push from client back to server">
            <a:extLst>
              <a:ext uri="{FF2B5EF4-FFF2-40B4-BE49-F238E27FC236}">
                <a16:creationId xmlns:a16="http://schemas.microsoft.com/office/drawing/2014/main" id="{30CC0A60-DE41-FF41-AA44-DFDB01008D61}"/>
              </a:ext>
            </a:extLst>
          </p:cNvPr>
          <p:cNvCxnSpPr>
            <a:cxnSpLocks/>
          </p:cNvCxnSpPr>
          <p:nvPr/>
        </p:nvCxnSpPr>
        <p:spPr>
          <a:xfrm flipH="1">
            <a:off x="2003325" y="4924066"/>
            <a:ext cx="1828800" cy="0"/>
          </a:xfrm>
          <a:prstGeom prst="straightConnector1">
            <a:avLst/>
          </a:prstGeom>
          <a:ln w="254000" cmpd="sng">
            <a:solidFill>
              <a:schemeClr val="accent6">
                <a:lumMod val="60000"/>
                <a:lumOff val="4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D21C7F-3200-5444-80DD-4B828EB402D2}"/>
              </a:ext>
            </a:extLst>
          </p:cNvPr>
          <p:cNvCxnSpPr/>
          <p:nvPr/>
        </p:nvCxnSpPr>
        <p:spPr>
          <a:xfrm>
            <a:off x="2001092" y="1690688"/>
            <a:ext cx="0" cy="502920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D87E73D9-B681-3843-928C-79F3D8BE90DB}"/>
              </a:ext>
            </a:extLst>
          </p:cNvPr>
          <p:cNvSpPr/>
          <p:nvPr/>
        </p:nvSpPr>
        <p:spPr>
          <a:xfrm>
            <a:off x="657786" y="5807631"/>
            <a:ext cx="117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halkduster" panose="03050602040202020205" pitchFamily="66" charset="77"/>
              </a:rPr>
              <a:t>SERVER</a:t>
            </a:r>
            <a:endParaRPr lang="en-US" dirty="0">
              <a:solidFill>
                <a:srgbClr val="000000"/>
              </a:solidFill>
              <a:effectLst/>
              <a:latin typeface="Chalkduster" panose="03050602040202020205" pitchFamily="66" charset="77"/>
            </a:endParaRPr>
          </a:p>
        </p:txBody>
      </p:sp>
      <p:cxnSp>
        <p:nvCxnSpPr>
          <p:cNvPr id="25" name="Straight Arrow Connector 24" descr="commit locally">
            <a:extLst>
              <a:ext uri="{FF2B5EF4-FFF2-40B4-BE49-F238E27FC236}">
                <a16:creationId xmlns:a16="http://schemas.microsoft.com/office/drawing/2014/main" id="{B395ED97-745D-D04E-AE70-7248BA38DC7B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872603" y="3648427"/>
            <a:ext cx="1076633" cy="0"/>
          </a:xfrm>
          <a:prstGeom prst="straightConnector1">
            <a:avLst/>
          </a:prstGeom>
          <a:ln w="254000" cmpd="sng">
            <a:solidFill>
              <a:schemeClr val="accent6">
                <a:lumMod val="60000"/>
                <a:lumOff val="4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6385A7E-032C-2642-8A31-C232E9324592}"/>
              </a:ext>
            </a:extLst>
          </p:cNvPr>
          <p:cNvSpPr/>
          <p:nvPr/>
        </p:nvSpPr>
        <p:spPr>
          <a:xfrm>
            <a:off x="772452" y="3318325"/>
            <a:ext cx="55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fork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114430-D97A-4146-94B9-AF47E80AE73C}"/>
              </a:ext>
            </a:extLst>
          </p:cNvPr>
          <p:cNvSpPr/>
          <p:nvPr/>
        </p:nvSpPr>
        <p:spPr>
          <a:xfrm>
            <a:off x="2544416" y="5046975"/>
            <a:ext cx="729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push/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pull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1CE9E2D9-2287-A54F-A308-8732A8709190}"/>
              </a:ext>
            </a:extLst>
          </p:cNvPr>
          <p:cNvCxnSpPr>
            <a:stCxn id="7" idx="0"/>
            <a:endCxn id="17" idx="3"/>
          </p:cNvCxnSpPr>
          <p:nvPr/>
        </p:nvCxnSpPr>
        <p:spPr>
          <a:xfrm>
            <a:off x="1670254" y="2434131"/>
            <a:ext cx="2716219" cy="1885147"/>
          </a:xfrm>
          <a:prstGeom prst="curvedConnector2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56D2D005-4FB6-8943-8E8F-B894701BB0E0}"/>
              </a:ext>
            </a:extLst>
          </p:cNvPr>
          <p:cNvSpPr/>
          <p:nvPr/>
        </p:nvSpPr>
        <p:spPr>
          <a:xfrm>
            <a:off x="2560797" y="2135174"/>
            <a:ext cx="148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pull upstream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3A4682A-A673-DD4B-8C5E-A37F8F66E60D}"/>
              </a:ext>
            </a:extLst>
          </p:cNvPr>
          <p:cNvSpPr/>
          <p:nvPr/>
        </p:nvSpPr>
        <p:spPr>
          <a:xfrm>
            <a:off x="3196788" y="5761464"/>
            <a:ext cx="2743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“upstream” must be defined manually.</a:t>
            </a:r>
          </a:p>
        </p:txBody>
      </p:sp>
    </p:spTree>
    <p:extLst>
      <p:ext uri="{BB962C8B-B14F-4D97-AF65-F5344CB8AC3E}">
        <p14:creationId xmlns:p14="http://schemas.microsoft.com/office/powerpoint/2010/main" val="326412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BB4F-E8AB-8047-9249-D94210AC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“Pull Request” of the Copy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EC236-B048-7A4E-8A02-E4C489EE6E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owner of the fork requests that the owner(s) of the original repo “pull” in changes.</a:t>
            </a:r>
          </a:p>
          <a:p>
            <a:r>
              <a:rPr lang="en-US" dirty="0"/>
              <a:t>All done on the server </a:t>
            </a:r>
          </a:p>
          <a:p>
            <a:pPr lvl="1"/>
            <a:r>
              <a:rPr lang="en-US" dirty="0"/>
              <a:t>(e.g., </a:t>
            </a:r>
            <a:r>
              <a:rPr lang="en-US" dirty="0" err="1"/>
              <a:t>github</a:t>
            </a:r>
            <a:r>
              <a:rPr lang="en-US" dirty="0"/>
              <a:t>).</a:t>
            </a:r>
          </a:p>
          <a:p>
            <a:r>
              <a:rPr lang="en-US" dirty="0"/>
              <a:t>Owner of fork should</a:t>
            </a:r>
          </a:p>
          <a:p>
            <a:pPr lvl="1"/>
            <a:r>
              <a:rPr lang="en-US" dirty="0"/>
              <a:t>Make sure fork is up-to-date;</a:t>
            </a:r>
          </a:p>
          <a:p>
            <a:pPr lvl="1"/>
            <a:r>
              <a:rPr lang="en-US" dirty="0"/>
              <a:t>Explain the reason for the change in the pull request.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B93DF1-FDA1-4C4B-973A-70E3D820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9</a:t>
            </a:fld>
            <a:endParaRPr lang="en-US"/>
          </a:p>
        </p:txBody>
      </p:sp>
      <p:grpSp>
        <p:nvGrpSpPr>
          <p:cNvPr id="6" name="Group 5" descr="repo with two commits on server">
            <a:extLst>
              <a:ext uri="{FF2B5EF4-FFF2-40B4-BE49-F238E27FC236}">
                <a16:creationId xmlns:a16="http://schemas.microsoft.com/office/drawing/2014/main" id="{7A2603F0-3E8D-5741-927F-3FD9E7E970BA}"/>
              </a:ext>
            </a:extLst>
          </p:cNvPr>
          <p:cNvGrpSpPr/>
          <p:nvPr/>
        </p:nvGrpSpPr>
        <p:grpSpPr>
          <a:xfrm>
            <a:off x="2985318" y="1866318"/>
            <a:ext cx="557981" cy="1135626"/>
            <a:chOff x="8037871" y="2477729"/>
            <a:chExt cx="557981" cy="1135626"/>
          </a:xfrm>
        </p:grpSpPr>
        <p:sp>
          <p:nvSpPr>
            <p:cNvPr id="7" name="Snip Diagonal Corner Rectangle 6">
              <a:extLst>
                <a:ext uri="{FF2B5EF4-FFF2-40B4-BE49-F238E27FC236}">
                  <a16:creationId xmlns:a16="http://schemas.microsoft.com/office/drawing/2014/main" id="{113B242E-1D83-6F42-86C0-59D5362C816C}"/>
                </a:ext>
              </a:extLst>
            </p:cNvPr>
            <p:cNvSpPr/>
            <p:nvPr/>
          </p:nvSpPr>
          <p:spPr>
            <a:xfrm>
              <a:off x="8037871" y="2477729"/>
              <a:ext cx="557981" cy="1135626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84BD20D-30F7-8348-A8EA-F366FD228A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315541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0BCC3F4-8DF4-A447-A10F-0DED04616A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8362" y="2691204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642F8B6-9910-CA41-8CE4-09D82151FC4C}"/>
                </a:ext>
              </a:extLst>
            </p:cNvPr>
            <p:cNvCxnSpPr>
              <a:stCxn id="9" idx="4"/>
              <a:endCxn id="8" idx="0"/>
            </p:cNvCxnSpPr>
            <p:nvPr/>
          </p:nvCxnSpPr>
          <p:spPr>
            <a:xfrm>
              <a:off x="8325522" y="2964790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 descr="commit locally">
            <a:extLst>
              <a:ext uri="{FF2B5EF4-FFF2-40B4-BE49-F238E27FC236}">
                <a16:creationId xmlns:a16="http://schemas.microsoft.com/office/drawing/2014/main" id="{9A4986E6-62CC-814E-9FBE-0860D8972968}"/>
              </a:ext>
            </a:extLst>
          </p:cNvPr>
          <p:cNvCxnSpPr>
            <a:cxnSpLocks/>
          </p:cNvCxnSpPr>
          <p:nvPr/>
        </p:nvCxnSpPr>
        <p:spPr>
          <a:xfrm rot="5400000" flipH="1">
            <a:off x="2745648" y="3840151"/>
            <a:ext cx="1076633" cy="0"/>
          </a:xfrm>
          <a:prstGeom prst="straightConnector1">
            <a:avLst/>
          </a:prstGeom>
          <a:ln w="254000" cmpd="sng"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 descr="forked repo with additional commit">
            <a:extLst>
              <a:ext uri="{FF2B5EF4-FFF2-40B4-BE49-F238E27FC236}">
                <a16:creationId xmlns:a16="http://schemas.microsoft.com/office/drawing/2014/main" id="{7298FDE7-A571-6741-B2A2-A6237C6A4C23}"/>
              </a:ext>
            </a:extLst>
          </p:cNvPr>
          <p:cNvGrpSpPr/>
          <p:nvPr/>
        </p:nvGrpSpPr>
        <p:grpSpPr>
          <a:xfrm>
            <a:off x="2997619" y="4677552"/>
            <a:ext cx="557981" cy="1499411"/>
            <a:chOff x="8190271" y="4252459"/>
            <a:chExt cx="557981" cy="1499411"/>
          </a:xfrm>
        </p:grpSpPr>
        <p:sp>
          <p:nvSpPr>
            <p:cNvPr id="13" name="Snip Diagonal Corner Rectangle 12">
              <a:extLst>
                <a:ext uri="{FF2B5EF4-FFF2-40B4-BE49-F238E27FC236}">
                  <a16:creationId xmlns:a16="http://schemas.microsoft.com/office/drawing/2014/main" id="{57567E87-B941-0648-9AAA-5D1B6C3967EE}"/>
                </a:ext>
              </a:extLst>
            </p:cNvPr>
            <p:cNvSpPr/>
            <p:nvPr/>
          </p:nvSpPr>
          <p:spPr>
            <a:xfrm>
              <a:off x="8190271" y="4252459"/>
              <a:ext cx="557981" cy="1499411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EBB5C7E-8336-A941-B402-47F466151B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6280" y="5336081"/>
              <a:ext cx="274320" cy="27358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E665380-3AE6-DE4A-BB62-83BC4D9AF9E4}"/>
                </a:ext>
              </a:extLst>
            </p:cNvPr>
            <p:cNvCxnSpPr/>
            <p:nvPr/>
          </p:nvCxnSpPr>
          <p:spPr>
            <a:xfrm>
              <a:off x="8477922" y="5152465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D19282B-FAFF-1447-B2FB-24B40ADDB3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88589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1F06180-9D10-CF47-9625-270A28F040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40762" y="4421682"/>
              <a:ext cx="274320" cy="2735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ED7AB2A-A6E2-0341-99C4-3E16C04FBD71}"/>
                </a:ext>
              </a:extLst>
            </p:cNvPr>
            <p:cNvCxnSpPr>
              <a:stCxn id="17" idx="4"/>
              <a:endCxn id="16" idx="0"/>
            </p:cNvCxnSpPr>
            <p:nvPr/>
          </p:nvCxnSpPr>
          <p:spPr>
            <a:xfrm>
              <a:off x="8477922" y="4695268"/>
              <a:ext cx="0" cy="1906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18B62-2B25-FA48-BA1E-ED57007469F6}"/>
              </a:ext>
            </a:extLst>
          </p:cNvPr>
          <p:cNvSpPr/>
          <p:nvPr/>
        </p:nvSpPr>
        <p:spPr>
          <a:xfrm>
            <a:off x="1250903" y="3807421"/>
            <a:ext cx="117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halkduster" panose="03050602040202020205" pitchFamily="66" charset="77"/>
              </a:rPr>
              <a:t>SERVER</a:t>
            </a:r>
            <a:endParaRPr lang="en-US" dirty="0">
              <a:solidFill>
                <a:srgbClr val="000000"/>
              </a:solidFill>
              <a:effectLst/>
              <a:latin typeface="Chalkduster" panose="03050602040202020205" pitchFamily="66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7F836F-AE80-2845-B5C3-B9D159ABBC5A}"/>
              </a:ext>
            </a:extLst>
          </p:cNvPr>
          <p:cNvSpPr/>
          <p:nvPr/>
        </p:nvSpPr>
        <p:spPr>
          <a:xfrm>
            <a:off x="3857476" y="3807421"/>
            <a:ext cx="1299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Pull request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6114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Lesson 2.1 Documenting Your Design" id="{558FD38C-8711-CB43-A1E4-12EC5E9DD09B}" vid="{406B3AE4-9970-1245-8651-E29A8F459A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1339</TotalTime>
  <Words>830</Words>
  <Application>Microsoft Macintosh PowerPoint</Application>
  <PresentationFormat>Widescreen</PresentationFormat>
  <Paragraphs>154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Courier</vt:lpstr>
      <vt:lpstr>Calibri</vt:lpstr>
      <vt:lpstr>Arial</vt:lpstr>
      <vt:lpstr>Verdana</vt:lpstr>
      <vt:lpstr>Chalkduster</vt:lpstr>
      <vt:lpstr>Ink Free</vt:lpstr>
      <vt:lpstr>Office Theme</vt:lpstr>
      <vt:lpstr>CS 4350: Fundamentals of Software Engineering CS 5500: Foundations of Software Engineering  Lesson 7.2 Using git in Teams</vt:lpstr>
      <vt:lpstr>Outline of this lesson</vt:lpstr>
      <vt:lpstr>Learning Objectives for this Lesson</vt:lpstr>
      <vt:lpstr>Review: git Basics (1 of 3)</vt:lpstr>
      <vt:lpstr>Review: git Basics (2 of 3)</vt:lpstr>
      <vt:lpstr>Review: git Basics (3 of 3)</vt:lpstr>
      <vt:lpstr>Using branches for collaboration</vt:lpstr>
      <vt:lpstr>“Forks” are made by outsiders</vt:lpstr>
      <vt:lpstr>“Pull Request” of the Copy</vt:lpstr>
      <vt:lpstr>What to Do With a Pull Request </vt:lpstr>
      <vt:lpstr>Three Ways to Accept Pull Request</vt:lpstr>
      <vt:lpstr>Branch problems</vt:lpstr>
      <vt:lpstr>Review: Learning Objectives for this Lesson</vt:lpstr>
      <vt:lpstr>Next steps...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4350: Fundamentals of Software Engineering CS 5500: Foundations of Software Engineering  Lesson 7.2 Using git in Teams</dc:title>
  <dc:creator>John T Boyland</dc:creator>
  <cp:lastModifiedBy>John T Boyland</cp:lastModifiedBy>
  <cp:revision>35</cp:revision>
  <dcterms:created xsi:type="dcterms:W3CDTF">2021-02-04T02:14:58Z</dcterms:created>
  <dcterms:modified xsi:type="dcterms:W3CDTF">2021-02-24T15:24:20Z</dcterms:modified>
</cp:coreProperties>
</file>